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256" r:id="rId5"/>
    <p:sldId id="1074" r:id="rId6"/>
    <p:sldId id="1069" r:id="rId7"/>
    <p:sldId id="1080" r:id="rId8"/>
    <p:sldId id="1079" r:id="rId9"/>
    <p:sldId id="1075" r:id="rId10"/>
    <p:sldId id="1125" r:id="rId11"/>
    <p:sldId id="1078" r:id="rId12"/>
    <p:sldId id="1081" r:id="rId13"/>
    <p:sldId id="1076" r:id="rId14"/>
    <p:sldId id="1096" r:id="rId15"/>
    <p:sldId id="1123" r:id="rId16"/>
    <p:sldId id="1077" r:id="rId17"/>
    <p:sldId id="1082" r:id="rId18"/>
    <p:sldId id="1083" r:id="rId19"/>
    <p:sldId id="1084" r:id="rId20"/>
    <p:sldId id="922" r:id="rId21"/>
    <p:sldId id="1070" r:id="rId22"/>
    <p:sldId id="1073" r:id="rId23"/>
    <p:sldId id="1095" r:id="rId24"/>
    <p:sldId id="1109" r:id="rId25"/>
    <p:sldId id="1110" r:id="rId26"/>
    <p:sldId id="1111" r:id="rId27"/>
    <p:sldId id="1112" r:id="rId28"/>
    <p:sldId id="1118" r:id="rId29"/>
    <p:sldId id="1114" r:id="rId30"/>
    <p:sldId id="1119" r:id="rId31"/>
    <p:sldId id="1122" r:id="rId32"/>
    <p:sldId id="1121" r:id="rId33"/>
    <p:sldId id="1097" r:id="rId34"/>
    <p:sldId id="1098" r:id="rId35"/>
    <p:sldId id="1099" r:id="rId36"/>
    <p:sldId id="1100" r:id="rId37"/>
    <p:sldId id="1101" r:id="rId38"/>
    <p:sldId id="1104" r:id="rId39"/>
    <p:sldId id="1105" r:id="rId40"/>
    <p:sldId id="1103" r:id="rId41"/>
    <p:sldId id="1124" r:id="rId42"/>
    <p:sldId id="1126" r:id="rId43"/>
    <p:sldId id="1107"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son Faruk Campos Ramirez" initials="JFCR" lastIdx="28" clrIdx="0">
    <p:extLst>
      <p:ext uri="{19B8F6BF-5375-455C-9EA6-DF929625EA0E}">
        <p15:presenceInfo xmlns:p15="http://schemas.microsoft.com/office/powerpoint/2012/main" userId="S::Jefferson.Campos@icbf.gov.co::4abd638f-2d1f-4ed4-947f-c56fb7a3d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FF"/>
    <a:srgbClr val="6DB643"/>
    <a:srgbClr val="242758"/>
    <a:srgbClr val="F08138"/>
    <a:srgbClr val="FF33CC"/>
    <a:srgbClr val="FFFFFF"/>
    <a:srgbClr val="4472C4"/>
    <a:srgbClr val="6988A5"/>
    <a:srgbClr val="E4E9E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2"/>
    <p:restoredTop sz="74227" autoAdjust="0"/>
  </p:normalViewPr>
  <p:slideViewPr>
    <p:cSldViewPr snapToGrid="0">
      <p:cViewPr varScale="1">
        <p:scale>
          <a:sx n="50" d="100"/>
          <a:sy n="50" d="100"/>
        </p:scale>
        <p:origin x="1422" y="42"/>
      </p:cViewPr>
      <p:guideLst>
        <p:guide orient="horz" pos="2160"/>
        <p:guide pos="3840"/>
      </p:guideLst>
    </p:cSldViewPr>
  </p:slideViewPr>
  <p:notesTextViewPr>
    <p:cViewPr>
      <p:scale>
        <a:sx n="1" d="1"/>
        <a:sy n="1" d="1"/>
      </p:scale>
      <p:origin x="0" y="0"/>
    </p:cViewPr>
  </p:notesTextViewPr>
  <p:notesViewPr>
    <p:cSldViewPr snapToGrid="0">
      <p:cViewPr varScale="1">
        <p:scale>
          <a:sx n="116" d="100"/>
          <a:sy n="116" d="100"/>
        </p:scale>
        <p:origin x="425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David Nino Muriel" userId="83a996d9-d293-41e3-92c9-412936840407" providerId="ADAL" clId="{C6C23E6C-5D60-44FC-A95D-840F03565652}"/>
    <pc:docChg chg="modSld">
      <pc:chgData name="Jose David Nino Muriel" userId="83a996d9-d293-41e3-92c9-412936840407" providerId="ADAL" clId="{C6C23E6C-5D60-44FC-A95D-840F03565652}" dt="2022-05-19T22:41:07.885" v="1" actId="20577"/>
      <pc:docMkLst>
        <pc:docMk/>
      </pc:docMkLst>
      <pc:sldChg chg="modSp mod">
        <pc:chgData name="Jose David Nino Muriel" userId="83a996d9-d293-41e3-92c9-412936840407" providerId="ADAL" clId="{C6C23E6C-5D60-44FC-A95D-840F03565652}" dt="2022-05-19T22:41:07.885" v="1" actId="20577"/>
        <pc:sldMkLst>
          <pc:docMk/>
          <pc:sldMk cId="162636232" sldId="1126"/>
        </pc:sldMkLst>
        <pc:spChg chg="mod">
          <ac:chgData name="Jose David Nino Muriel" userId="83a996d9-d293-41e3-92c9-412936840407" providerId="ADAL" clId="{C6C23E6C-5D60-44FC-A95D-840F03565652}" dt="2022-05-19T22:41:07.885" v="1" actId="20577"/>
          <ac:spMkLst>
            <pc:docMk/>
            <pc:sldMk cId="162636232" sldId="1126"/>
            <ac:spMk id="7" creationId="{D8ECDCB9-CC58-40EB-A4B5-5748E5A11FC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Red]#,##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1372636</c:v>
                </c:pt>
                <c:pt idx="1">
                  <c:v>1179722</c:v>
                </c:pt>
                <c:pt idx="2">
                  <c:v>272</c:v>
                </c:pt>
              </c:numCache>
            </c:numRef>
          </c:val>
          <c:extLst>
            <c:ext xmlns:c16="http://schemas.microsoft.com/office/drawing/2014/chart" uri="{C3380CC4-5D6E-409C-BE32-E72D297353CC}">
              <c16:uniqueId val="{00000000-816E-412A-A72C-EE932970A0C6}"/>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409994879"/>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0.53773402334063303</c:v>
                </c:pt>
                <c:pt idx="1">
                  <c:v>0.46215941989242465</c:v>
                </c:pt>
                <c:pt idx="2">
                  <c:v>1.0655676694233007E-4</c:v>
                </c:pt>
              </c:numCache>
            </c:numRef>
          </c:val>
          <c:extLst>
            <c:ext xmlns:c16="http://schemas.microsoft.com/office/drawing/2014/chart" uri="{C3380CC4-5D6E-409C-BE32-E72D297353CC}">
              <c16:uniqueId val="{00000000-405C-4D15-9928-6A21FB95152F}"/>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crossAx val="40999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1D563-4140-4A06-8D51-0A66CBA285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C5F92A3B-BE17-4722-B08E-6E51F7E44E87}">
      <dgm:prSet custT="1"/>
      <dgm:spPr>
        <a:solidFill>
          <a:srgbClr val="00B0F0"/>
        </a:solidFill>
      </dgm:spPr>
      <dgm:t>
        <a:bodyPr/>
        <a:lstStyle/>
        <a:p>
          <a:r>
            <a:rPr lang="es-CO" sz="1200" b="1" dirty="0">
              <a:latin typeface="Arial" panose="020B0604020202020204" pitchFamily="34" charset="0"/>
              <a:cs typeface="Arial" panose="020B0604020202020204" pitchFamily="34" charset="0"/>
            </a:rPr>
            <a:t>Ingresos a Procesos Administrativos de Restablecimiento de Derechos (PARD) de NNA</a:t>
          </a:r>
        </a:p>
      </dgm:t>
    </dgm:pt>
    <dgm:pt modelId="{B01E5B42-85B3-4435-B3D4-9F83BF393E84}" type="par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D6594ECB-0C78-4FD7-B602-86DA6B0BCACD}" type="sib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714FEDB0-CFFB-4DAF-9386-6625956F9B3E}">
      <dgm:prSet custT="1"/>
      <dgm:spPr>
        <a:solidFill>
          <a:srgbClr val="00B0F0"/>
        </a:solidFill>
      </dgm:spPr>
      <dgm:t>
        <a:bodyPr lIns="108000" tIns="108000" rIns="108000" bIns="108000" anchor="ctr" anchorCtr="0"/>
        <a:lstStyle/>
        <a:p>
          <a:r>
            <a:rPr lang="es-MX" sz="1200" b="1" dirty="0">
              <a:latin typeface="Arial" panose="020B0604020202020204" pitchFamily="34" charset="0"/>
              <a:cs typeface="Arial" panose="020B0604020202020204" pitchFamily="34" charset="0"/>
            </a:rPr>
            <a:t>Unidades de Servicio (UDS) en Primera Infancia ICBF</a:t>
          </a:r>
          <a:endParaRPr lang="es-CO" sz="1200" b="1" dirty="0">
            <a:latin typeface="Arial" panose="020B0604020202020204" pitchFamily="34" charset="0"/>
            <a:cs typeface="Arial" panose="020B0604020202020204" pitchFamily="34" charset="0"/>
          </a:endParaRPr>
        </a:p>
      </dgm:t>
    </dgm:pt>
    <dgm:pt modelId="{AC7A9C29-D4F5-496B-BBDC-29FDD3BFE4B6}" type="par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14787B05-8EDF-430C-B239-BA8B579F7A03}" type="sib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87338FA6-47B6-46D1-9C3B-ADEB7C8B4695}">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a:solidFill>
              <a:schemeClr val="bg1"/>
            </a:solidFill>
            <a:latin typeface="Arial" panose="020B0604020202020204" pitchFamily="34" charset="0"/>
            <a:cs typeface="Arial" panose="020B0604020202020204" pitchFamily="34" charset="0"/>
          </a:endParaRPr>
        </a:p>
      </dgm:t>
    </dgm:pt>
    <dgm:pt modelId="{E3D3BB84-0E68-4424-8107-B0DCD0BD22B8}" type="par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505DF77D-1DE5-4B3A-8AFE-E52752E77390}" type="sib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65E7E2CC-3B74-4A11-977B-E160FBD5497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Centros Zonales ICBF</a:t>
          </a:r>
          <a:endParaRPr lang="es-CO" sz="1200" b="1">
            <a:latin typeface="Arial" panose="020B0604020202020204" pitchFamily="34" charset="0"/>
            <a:cs typeface="Arial" panose="020B0604020202020204" pitchFamily="34" charset="0"/>
          </a:endParaRPr>
        </a:p>
      </dgm:t>
    </dgm:pt>
    <dgm:pt modelId="{FE14E6FD-09BA-4A98-A2AA-1F86C18C57D9}" type="par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0D2EDF18-298F-4CFC-B620-69FD3FED5A13}" type="sib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25B6C3A6-C77C-441F-8E21-434C9A842C84}">
      <dgm:prSet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PUNTOS DISTRIBUCIÓN BIENESTARINA ICBF</a:t>
          </a:r>
        </a:p>
      </dgm:t>
    </dgm:pt>
    <dgm:pt modelId="{B500B296-BCF8-4DA5-9449-04F1AF987732}" type="par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FC7B6DE1-F605-4F91-85AE-B8FCE36E7AB0}" type="sib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9081B4D5-7E28-4567-BE3F-7022C130312A}">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2019</a:t>
          </a:r>
          <a:endParaRPr lang="es-CO" sz="1200" b="1">
            <a:latin typeface="Arial" panose="020B0604020202020204" pitchFamily="34" charset="0"/>
            <a:cs typeface="Arial" panose="020B0604020202020204" pitchFamily="34" charset="0"/>
          </a:endParaRPr>
        </a:p>
      </dgm:t>
    </dgm:pt>
    <dgm:pt modelId="{5E10DD18-16A4-4D6C-B243-44F97212F981}" type="par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7717C522-506F-48EE-871D-8B1F1A196612}" type="sib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A03E915E-9C3F-4ADA-8C62-BAF0BBC1AAB2}">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2019</a:t>
          </a:r>
          <a:endParaRPr lang="es-CO" sz="1200" b="1">
            <a:latin typeface="Arial" panose="020B0604020202020204" pitchFamily="34" charset="0"/>
            <a:cs typeface="Arial" panose="020B0604020202020204" pitchFamily="34" charset="0"/>
          </a:endParaRPr>
        </a:p>
      </dgm:t>
    </dgm:pt>
    <dgm:pt modelId="{44D6B4AE-BB89-44C2-967B-9637F41045E1}" type="par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FCEE1CD1-7DF7-4824-92CC-51AA7EE3C62C}" type="sib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11F4564C-D7D6-41B3-A511-A6699DB45B73}">
      <dgm:prSet custT="1"/>
      <dgm:spPr>
        <a:solidFill>
          <a:schemeClr val="accent2"/>
        </a:solidFill>
      </dgm:spPr>
      <dgm:t>
        <a:bodyPr lIns="108000" tIns="108000" rIns="108000" bIns="108000" anchor="ctr" anchorCtr="0"/>
        <a:lstStyle/>
        <a:p>
          <a:r>
            <a:rPr lang="es-MX" sz="1200" b="1"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dirty="0">
            <a:solidFill>
              <a:schemeClr val="bg1"/>
            </a:solidFill>
            <a:latin typeface="Arial" panose="020B0604020202020204" pitchFamily="34" charset="0"/>
            <a:cs typeface="Arial" panose="020B0604020202020204" pitchFamily="34" charset="0"/>
          </a:endParaRPr>
        </a:p>
      </dgm:t>
    </dgm:pt>
    <dgm:pt modelId="{4B44274A-9B00-41AC-A169-06BB2A18445B}" type="par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3CCF9D63-C2DC-4B94-B2C5-037FFFF9C6C0}" type="sib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168DBB60-EA42-4364-8395-7488D307720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Número niñas, niños y adolescentes en situación de vida en calle</a:t>
          </a:r>
          <a:endParaRPr lang="es-CO" sz="1200" b="1">
            <a:latin typeface="Arial" panose="020B0604020202020204" pitchFamily="34" charset="0"/>
            <a:cs typeface="Arial" panose="020B0604020202020204" pitchFamily="34" charset="0"/>
          </a:endParaRPr>
        </a:p>
      </dgm:t>
    </dgm:pt>
    <dgm:pt modelId="{384EBFDE-4DAF-476B-AE89-B4B166EB1B21}" type="par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63EFCA86-CCCB-41CE-8267-60BCE076959C}" type="sib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C2EB6870-E0B5-4BF6-95D0-6B400FD7E710}">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2017</a:t>
          </a:r>
          <a:endParaRPr lang="es-CO" sz="1200" b="1">
            <a:solidFill>
              <a:schemeClr val="bg1"/>
            </a:solidFill>
            <a:latin typeface="Arial" panose="020B0604020202020204" pitchFamily="34" charset="0"/>
            <a:cs typeface="Arial" panose="020B0604020202020204" pitchFamily="34" charset="0"/>
          </a:endParaRPr>
        </a:p>
      </dgm:t>
    </dgm:pt>
    <dgm:pt modelId="{0027F10E-714B-4FD6-9053-55DE91EC5748}" type="par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C52FAE17-211B-44DC-BF43-E5573969A193}" type="sib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952EA292-C5C7-4E8C-AFF7-B453C8B25AAD}">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Direcciones Regionales ICBF</a:t>
          </a:r>
          <a:endParaRPr lang="es-CO" sz="1200" b="1">
            <a:latin typeface="Arial" panose="020B0604020202020204" pitchFamily="34" charset="0"/>
            <a:cs typeface="Arial" panose="020B0604020202020204" pitchFamily="34" charset="0"/>
          </a:endParaRPr>
        </a:p>
      </dgm:t>
    </dgm:pt>
    <dgm:pt modelId="{2BADBB5C-DF02-4E5A-AB90-38AA0D74E9EB}" type="par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56F638DD-F74F-4CC2-8394-A48F75CCCD5F}" type="sib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BC4B961B-7BA6-4EB5-92DF-D2F4F07C42FC}">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2020</a:t>
          </a:r>
          <a:endParaRPr lang="es-CO" sz="1200" b="1">
            <a:latin typeface="Arial" panose="020B0604020202020204" pitchFamily="34" charset="0"/>
            <a:cs typeface="Arial" panose="020B0604020202020204" pitchFamily="34" charset="0"/>
          </a:endParaRPr>
        </a:p>
      </dgm:t>
    </dgm:pt>
    <dgm:pt modelId="{504A8C99-A4C1-4143-8946-6A25C12DA733}" type="par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D2A56CD1-9B34-4E9F-B3BE-A2A8C1AB4D3F}" type="sib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2A946D5B-14C9-40B1-AD04-D51210354AEB}">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2018</a:t>
          </a:r>
          <a:endParaRPr lang="es-CO" sz="1200" b="1">
            <a:latin typeface="Arial" panose="020B0604020202020204" pitchFamily="34" charset="0"/>
            <a:cs typeface="Arial" panose="020B0604020202020204" pitchFamily="34" charset="0"/>
          </a:endParaRPr>
        </a:p>
      </dgm:t>
    </dgm:pt>
    <dgm:pt modelId="{30CC2E38-3341-40F4-BC1B-1890F81AE350}" type="par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4C699F02-DAF5-421B-A929-8D550642B1FF}" type="sib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06A70E2C-B215-4BF9-A80E-BFA16EEE0EDF}">
      <dgm:prSet phldrT="[Texto]"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2016</a:t>
          </a:r>
          <a:endParaRPr lang="es-CO" sz="1200" b="1">
            <a:solidFill>
              <a:schemeClr val="bg1"/>
            </a:solidFill>
            <a:latin typeface="Arial" panose="020B0604020202020204" pitchFamily="34" charset="0"/>
            <a:cs typeface="Arial" panose="020B0604020202020204" pitchFamily="34" charset="0"/>
          </a:endParaRPr>
        </a:p>
      </dgm:t>
    </dgm:pt>
    <dgm:pt modelId="{7FF07D48-6945-4B07-B342-FE0E418E2DCF}" type="par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6C2C2AFD-DF9D-40F2-9BC9-88074863BCF0}" type="sib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FC72D36D-2897-4700-96FE-4B958E2583EF}">
      <dgm:prSet phldrT="[Texto]"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Mapa Hogares Comunitarios</a:t>
          </a:r>
        </a:p>
      </dgm:t>
    </dgm:pt>
    <dgm:pt modelId="{7D65F28B-B15C-47CF-8609-2348DAAFE016}" type="par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FBD6D3B0-DF4B-49DB-96D0-0210D41D832B}" type="sib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6F54284D-0E3E-4672-A9C3-A3363FA81585}" type="pres">
      <dgm:prSet presAssocID="{EBF1D563-4140-4A06-8D51-0A66CBA28514}" presName="diagram" presStyleCnt="0">
        <dgm:presLayoutVars>
          <dgm:dir/>
          <dgm:resizeHandles val="exact"/>
        </dgm:presLayoutVars>
      </dgm:prSet>
      <dgm:spPr/>
    </dgm:pt>
    <dgm:pt modelId="{32352FF1-2677-419E-B003-886EDD34D3FB}" type="pres">
      <dgm:prSet presAssocID="{C5F92A3B-BE17-4722-B08E-6E51F7E44E87}" presName="node" presStyleLbl="node1" presStyleIdx="0" presStyleCnt="15">
        <dgm:presLayoutVars>
          <dgm:bulletEnabled val="1"/>
        </dgm:presLayoutVars>
      </dgm:prSet>
      <dgm:spPr/>
    </dgm:pt>
    <dgm:pt modelId="{6F978F33-7D8C-49DB-AE33-901C79EBB7AE}" type="pres">
      <dgm:prSet presAssocID="{D6594ECB-0C78-4FD7-B602-86DA6B0BCACD}" presName="sibTrans" presStyleCnt="0"/>
      <dgm:spPr/>
    </dgm:pt>
    <dgm:pt modelId="{2417BC6B-D230-435E-9253-B13CCD965B1F}" type="pres">
      <dgm:prSet presAssocID="{714FEDB0-CFFB-4DAF-9386-6625956F9B3E}" presName="node" presStyleLbl="node1" presStyleIdx="1" presStyleCnt="15">
        <dgm:presLayoutVars>
          <dgm:bulletEnabled val="1"/>
        </dgm:presLayoutVars>
      </dgm:prSet>
      <dgm:spPr/>
    </dgm:pt>
    <dgm:pt modelId="{208A9947-B866-43F5-A02A-CD17D25B4222}" type="pres">
      <dgm:prSet presAssocID="{14787B05-8EDF-430C-B239-BA8B579F7A03}" presName="sibTrans" presStyleCnt="0"/>
      <dgm:spPr/>
    </dgm:pt>
    <dgm:pt modelId="{BF78A781-89A0-4F8C-AFF7-C884018BD444}" type="pres">
      <dgm:prSet presAssocID="{87338FA6-47B6-46D1-9C3B-ADEB7C8B4695}" presName="node" presStyleLbl="node1" presStyleIdx="2" presStyleCnt="15">
        <dgm:presLayoutVars>
          <dgm:bulletEnabled val="1"/>
        </dgm:presLayoutVars>
      </dgm:prSet>
      <dgm:spPr/>
    </dgm:pt>
    <dgm:pt modelId="{EF2F28A4-314B-4D4D-BD1E-80BCB6C80784}" type="pres">
      <dgm:prSet presAssocID="{505DF77D-1DE5-4B3A-8AFE-E52752E77390}" presName="sibTrans" presStyleCnt="0"/>
      <dgm:spPr/>
    </dgm:pt>
    <dgm:pt modelId="{3D971A9A-9DC5-429F-AFEC-AD284BA78C6C}" type="pres">
      <dgm:prSet presAssocID="{65E7E2CC-3B74-4A11-977B-E160FBD5497F}" presName="node" presStyleLbl="node1" presStyleIdx="3" presStyleCnt="15">
        <dgm:presLayoutVars>
          <dgm:bulletEnabled val="1"/>
        </dgm:presLayoutVars>
      </dgm:prSet>
      <dgm:spPr/>
    </dgm:pt>
    <dgm:pt modelId="{292CFE2E-5D56-4BB2-B833-BEA6EC29B0D7}" type="pres">
      <dgm:prSet presAssocID="{0D2EDF18-298F-4CFC-B620-69FD3FED5A13}" presName="sibTrans" presStyleCnt="0"/>
      <dgm:spPr/>
    </dgm:pt>
    <dgm:pt modelId="{F2415F2D-0955-43F5-B2D2-5A13A11673CA}" type="pres">
      <dgm:prSet presAssocID="{25B6C3A6-C77C-441F-8E21-434C9A842C84}" presName="node" presStyleLbl="node1" presStyleIdx="4" presStyleCnt="15">
        <dgm:presLayoutVars>
          <dgm:bulletEnabled val="1"/>
        </dgm:presLayoutVars>
      </dgm:prSet>
      <dgm:spPr/>
    </dgm:pt>
    <dgm:pt modelId="{FFEF93D7-AC3A-40E4-862E-AA4CD32049A5}" type="pres">
      <dgm:prSet presAssocID="{FC7B6DE1-F605-4F91-85AE-B8FCE36E7AB0}" presName="sibTrans" presStyleCnt="0"/>
      <dgm:spPr/>
    </dgm:pt>
    <dgm:pt modelId="{01C4F65D-6DB2-4193-9EC5-B4AE791C1863}" type="pres">
      <dgm:prSet presAssocID="{9081B4D5-7E28-4567-BE3F-7022C130312A}" presName="node" presStyleLbl="node1" presStyleIdx="5" presStyleCnt="15">
        <dgm:presLayoutVars>
          <dgm:bulletEnabled val="1"/>
        </dgm:presLayoutVars>
      </dgm:prSet>
      <dgm:spPr/>
    </dgm:pt>
    <dgm:pt modelId="{24FFD62C-8741-4F1D-8016-980A5F28A2E5}" type="pres">
      <dgm:prSet presAssocID="{7717C522-506F-48EE-871D-8B1F1A196612}" presName="sibTrans" presStyleCnt="0"/>
      <dgm:spPr/>
    </dgm:pt>
    <dgm:pt modelId="{0698EBFB-FA0D-4262-8290-1F11AA0565DA}" type="pres">
      <dgm:prSet presAssocID="{A03E915E-9C3F-4ADA-8C62-BAF0BBC1AAB2}" presName="node" presStyleLbl="node1" presStyleIdx="6" presStyleCnt="15">
        <dgm:presLayoutVars>
          <dgm:bulletEnabled val="1"/>
        </dgm:presLayoutVars>
      </dgm:prSet>
      <dgm:spPr/>
    </dgm:pt>
    <dgm:pt modelId="{EEDDC698-7D75-438D-83FF-2CD4E94C59DC}" type="pres">
      <dgm:prSet presAssocID="{FCEE1CD1-7DF7-4824-92CC-51AA7EE3C62C}" presName="sibTrans" presStyleCnt="0"/>
      <dgm:spPr/>
    </dgm:pt>
    <dgm:pt modelId="{CF49880B-4280-4D12-BC15-25DEB6B6715D}" type="pres">
      <dgm:prSet presAssocID="{11F4564C-D7D6-41B3-A511-A6699DB45B73}" presName="node" presStyleLbl="node1" presStyleIdx="7" presStyleCnt="15">
        <dgm:presLayoutVars>
          <dgm:bulletEnabled val="1"/>
        </dgm:presLayoutVars>
      </dgm:prSet>
      <dgm:spPr/>
    </dgm:pt>
    <dgm:pt modelId="{DEFCBD0D-D124-44DB-B7E3-DFECAA6FA7CF}" type="pres">
      <dgm:prSet presAssocID="{3CCF9D63-C2DC-4B94-B2C5-037FFFF9C6C0}" presName="sibTrans" presStyleCnt="0"/>
      <dgm:spPr/>
    </dgm:pt>
    <dgm:pt modelId="{9FB66B56-7567-4AA5-B50D-EA3B5DA37166}" type="pres">
      <dgm:prSet presAssocID="{168DBB60-EA42-4364-8395-7488D307720F}" presName="node" presStyleLbl="node1" presStyleIdx="8" presStyleCnt="15">
        <dgm:presLayoutVars>
          <dgm:bulletEnabled val="1"/>
        </dgm:presLayoutVars>
      </dgm:prSet>
      <dgm:spPr/>
    </dgm:pt>
    <dgm:pt modelId="{BBBD82AD-F37F-4447-8276-4FD41F18D65F}" type="pres">
      <dgm:prSet presAssocID="{63EFCA86-CCCB-41CE-8267-60BCE076959C}" presName="sibTrans" presStyleCnt="0"/>
      <dgm:spPr/>
    </dgm:pt>
    <dgm:pt modelId="{AB28D786-B52B-4DA9-844D-6AD67BC04D28}" type="pres">
      <dgm:prSet presAssocID="{C2EB6870-E0B5-4BF6-95D0-6B400FD7E710}" presName="node" presStyleLbl="node1" presStyleIdx="9" presStyleCnt="15">
        <dgm:presLayoutVars>
          <dgm:bulletEnabled val="1"/>
        </dgm:presLayoutVars>
      </dgm:prSet>
      <dgm:spPr/>
    </dgm:pt>
    <dgm:pt modelId="{9B2397E3-61D9-4474-9171-6BAEF03D2F4D}" type="pres">
      <dgm:prSet presAssocID="{C52FAE17-211B-44DC-BF43-E5573969A193}" presName="sibTrans" presStyleCnt="0"/>
      <dgm:spPr/>
    </dgm:pt>
    <dgm:pt modelId="{7A68D55E-4B73-488D-B772-088BFC28E552}" type="pres">
      <dgm:prSet presAssocID="{06A70E2C-B215-4BF9-A80E-BFA16EEE0EDF}" presName="node" presStyleLbl="node1" presStyleIdx="10" presStyleCnt="15">
        <dgm:presLayoutVars>
          <dgm:bulletEnabled val="1"/>
        </dgm:presLayoutVars>
      </dgm:prSet>
      <dgm:spPr/>
    </dgm:pt>
    <dgm:pt modelId="{B57A0DD5-7565-48A6-8EB0-8E93D7451638}" type="pres">
      <dgm:prSet presAssocID="{6C2C2AFD-DF9D-40F2-9BC9-88074863BCF0}" presName="sibTrans" presStyleCnt="0"/>
      <dgm:spPr/>
    </dgm:pt>
    <dgm:pt modelId="{3E43FB1D-A242-4814-9FB9-EC075BEB3BB3}" type="pres">
      <dgm:prSet presAssocID="{FC72D36D-2897-4700-96FE-4B958E2583EF}" presName="node" presStyleLbl="node1" presStyleIdx="11" presStyleCnt="15">
        <dgm:presLayoutVars>
          <dgm:bulletEnabled val="1"/>
        </dgm:presLayoutVars>
      </dgm:prSet>
      <dgm:spPr/>
    </dgm:pt>
    <dgm:pt modelId="{B3E4B7F3-CA0F-4EFD-A677-18613E199103}" type="pres">
      <dgm:prSet presAssocID="{FBD6D3B0-DF4B-49DB-96D0-0210D41D832B}" presName="sibTrans" presStyleCnt="0"/>
      <dgm:spPr/>
    </dgm:pt>
    <dgm:pt modelId="{5BBC0F4C-E4DC-4D97-B301-0C5BA942AF5A}" type="pres">
      <dgm:prSet presAssocID="{952EA292-C5C7-4E8C-AFF7-B453C8B25AAD}" presName="node" presStyleLbl="node1" presStyleIdx="12" presStyleCnt="15">
        <dgm:presLayoutVars>
          <dgm:bulletEnabled val="1"/>
        </dgm:presLayoutVars>
      </dgm:prSet>
      <dgm:spPr/>
    </dgm:pt>
    <dgm:pt modelId="{F7EA054B-00FB-4D6B-A0A4-5D549F00E476}" type="pres">
      <dgm:prSet presAssocID="{56F638DD-F74F-4CC2-8394-A48F75CCCD5F}" presName="sibTrans" presStyleCnt="0"/>
      <dgm:spPr/>
    </dgm:pt>
    <dgm:pt modelId="{6C1EC5D1-4DC2-4F5F-A75D-37018CBC7B26}" type="pres">
      <dgm:prSet presAssocID="{BC4B961B-7BA6-4EB5-92DF-D2F4F07C42FC}" presName="node" presStyleLbl="node1" presStyleIdx="13" presStyleCnt="15">
        <dgm:presLayoutVars>
          <dgm:bulletEnabled val="1"/>
        </dgm:presLayoutVars>
      </dgm:prSet>
      <dgm:spPr/>
    </dgm:pt>
    <dgm:pt modelId="{7FF362B4-15F2-4C57-AD2D-CCAFEB3E5F30}" type="pres">
      <dgm:prSet presAssocID="{D2A56CD1-9B34-4E9F-B3BE-A2A8C1AB4D3F}" presName="sibTrans" presStyleCnt="0"/>
      <dgm:spPr/>
    </dgm:pt>
    <dgm:pt modelId="{BBE147D6-FB3B-46C4-93B2-4ADA9602213D}" type="pres">
      <dgm:prSet presAssocID="{2A946D5B-14C9-40B1-AD04-D51210354AEB}" presName="node" presStyleLbl="node1" presStyleIdx="14" presStyleCnt="15">
        <dgm:presLayoutVars>
          <dgm:bulletEnabled val="1"/>
        </dgm:presLayoutVars>
      </dgm:prSet>
      <dgm:spPr/>
    </dgm:pt>
  </dgm:ptLst>
  <dgm:cxnLst>
    <dgm:cxn modelId="{BA774208-A9CB-496F-85AD-849B20C8811F}" srcId="{EBF1D563-4140-4A06-8D51-0A66CBA28514}" destId="{65E7E2CC-3B74-4A11-977B-E160FBD5497F}" srcOrd="3" destOrd="0" parTransId="{FE14E6FD-09BA-4A98-A2AA-1F86C18C57D9}" sibTransId="{0D2EDF18-298F-4CFC-B620-69FD3FED5A13}"/>
    <dgm:cxn modelId="{1E249708-5EBB-4583-9B2F-F3A5357F2353}" type="presOf" srcId="{2A946D5B-14C9-40B1-AD04-D51210354AEB}" destId="{BBE147D6-FB3B-46C4-93B2-4ADA9602213D}" srcOrd="0" destOrd="0" presId="urn:microsoft.com/office/officeart/2005/8/layout/default"/>
    <dgm:cxn modelId="{ADBC630A-98EE-4BE6-9E7B-683EA3B8FF73}" srcId="{EBF1D563-4140-4A06-8D51-0A66CBA28514}" destId="{C2EB6870-E0B5-4BF6-95D0-6B400FD7E710}" srcOrd="9" destOrd="0" parTransId="{0027F10E-714B-4FD6-9053-55DE91EC5748}" sibTransId="{C52FAE17-211B-44DC-BF43-E5573969A193}"/>
    <dgm:cxn modelId="{FE17FB12-CAA3-49BE-B898-263F238D27E3}" type="presOf" srcId="{C5F92A3B-BE17-4722-B08E-6E51F7E44E87}" destId="{32352FF1-2677-419E-B003-886EDD34D3FB}" srcOrd="0" destOrd="0" presId="urn:microsoft.com/office/officeart/2005/8/layout/default"/>
    <dgm:cxn modelId="{5836B529-D8FD-4343-B71A-44431106854A}" type="presOf" srcId="{168DBB60-EA42-4364-8395-7488D307720F}" destId="{9FB66B56-7567-4AA5-B50D-EA3B5DA37166}" srcOrd="0" destOrd="0" presId="urn:microsoft.com/office/officeart/2005/8/layout/default"/>
    <dgm:cxn modelId="{4A19A02A-F88F-47A9-8409-0370F46A1BE6}" srcId="{EBF1D563-4140-4A06-8D51-0A66CBA28514}" destId="{2A946D5B-14C9-40B1-AD04-D51210354AEB}" srcOrd="14" destOrd="0" parTransId="{30CC2E38-3341-40F4-BC1B-1890F81AE350}" sibTransId="{4C699F02-DAF5-421B-A929-8D550642B1FF}"/>
    <dgm:cxn modelId="{7FA14C3B-26E3-43FA-80C1-15E4FD269343}" type="presOf" srcId="{BC4B961B-7BA6-4EB5-92DF-D2F4F07C42FC}" destId="{6C1EC5D1-4DC2-4F5F-A75D-37018CBC7B26}" srcOrd="0" destOrd="0" presId="urn:microsoft.com/office/officeart/2005/8/layout/default"/>
    <dgm:cxn modelId="{FAA9BE42-190D-45B3-8062-FFA4C1F5DB7D}" type="presOf" srcId="{25B6C3A6-C77C-441F-8E21-434C9A842C84}" destId="{F2415F2D-0955-43F5-B2D2-5A13A11673CA}" srcOrd="0" destOrd="0" presId="urn:microsoft.com/office/officeart/2005/8/layout/default"/>
    <dgm:cxn modelId="{E945E862-E31A-4B19-A19A-1F3FBE04E6CF}" srcId="{EBF1D563-4140-4A06-8D51-0A66CBA28514}" destId="{25B6C3A6-C77C-441F-8E21-434C9A842C84}" srcOrd="4" destOrd="0" parTransId="{B500B296-BCF8-4DA5-9449-04F1AF987732}" sibTransId="{FC7B6DE1-F605-4F91-85AE-B8FCE36E7AB0}"/>
    <dgm:cxn modelId="{4B9A1546-8409-4D53-B4C1-9F0559E9BE5F}" type="presOf" srcId="{FC72D36D-2897-4700-96FE-4B958E2583EF}" destId="{3E43FB1D-A242-4814-9FB9-EC075BEB3BB3}" srcOrd="0" destOrd="0" presId="urn:microsoft.com/office/officeart/2005/8/layout/default"/>
    <dgm:cxn modelId="{9B957E49-7D3F-40AC-BCC1-E3AA8DBF9F6E}" type="presOf" srcId="{9081B4D5-7E28-4567-BE3F-7022C130312A}" destId="{01C4F65D-6DB2-4193-9EC5-B4AE791C1863}" srcOrd="0" destOrd="0" presId="urn:microsoft.com/office/officeart/2005/8/layout/default"/>
    <dgm:cxn modelId="{8722636D-1404-4E92-8666-A67C53C53360}" srcId="{EBF1D563-4140-4A06-8D51-0A66CBA28514}" destId="{87338FA6-47B6-46D1-9C3B-ADEB7C8B4695}" srcOrd="2" destOrd="0" parTransId="{E3D3BB84-0E68-4424-8107-B0DCD0BD22B8}" sibTransId="{505DF77D-1DE5-4B3A-8AFE-E52752E77390}"/>
    <dgm:cxn modelId="{C14D0D50-CFBF-4BDC-8643-74CD0727B668}" type="presOf" srcId="{11F4564C-D7D6-41B3-A511-A6699DB45B73}" destId="{CF49880B-4280-4D12-BC15-25DEB6B6715D}" srcOrd="0" destOrd="0" presId="urn:microsoft.com/office/officeart/2005/8/layout/default"/>
    <dgm:cxn modelId="{82EAE674-10DD-46B5-9303-B3CB39CCEEBB}" type="presOf" srcId="{EBF1D563-4140-4A06-8D51-0A66CBA28514}" destId="{6F54284D-0E3E-4672-A9C3-A3363FA81585}" srcOrd="0" destOrd="0" presId="urn:microsoft.com/office/officeart/2005/8/layout/default"/>
    <dgm:cxn modelId="{BAEAD556-2B1D-4DDD-A6B9-9E821DEB1D84}" srcId="{EBF1D563-4140-4A06-8D51-0A66CBA28514}" destId="{FC72D36D-2897-4700-96FE-4B958E2583EF}" srcOrd="11" destOrd="0" parTransId="{7D65F28B-B15C-47CF-8609-2348DAAFE016}" sibTransId="{FBD6D3B0-DF4B-49DB-96D0-0210D41D832B}"/>
    <dgm:cxn modelId="{4E32647D-5142-4064-A6A6-034AD0EE20B0}" srcId="{EBF1D563-4140-4A06-8D51-0A66CBA28514}" destId="{168DBB60-EA42-4364-8395-7488D307720F}" srcOrd="8" destOrd="0" parTransId="{384EBFDE-4DAF-476B-AE89-B4B166EB1B21}" sibTransId="{63EFCA86-CCCB-41CE-8267-60BCE076959C}"/>
    <dgm:cxn modelId="{56920380-EE6A-422C-B05F-3E3600C7DF86}" type="presOf" srcId="{952EA292-C5C7-4E8C-AFF7-B453C8B25AAD}" destId="{5BBC0F4C-E4DC-4D97-B301-0C5BA942AF5A}" srcOrd="0" destOrd="0" presId="urn:microsoft.com/office/officeart/2005/8/layout/default"/>
    <dgm:cxn modelId="{1F14B687-6026-4D29-9E3A-962CB4851686}" type="presOf" srcId="{C2EB6870-E0B5-4BF6-95D0-6B400FD7E710}" destId="{AB28D786-B52B-4DA9-844D-6AD67BC04D28}" srcOrd="0" destOrd="0" presId="urn:microsoft.com/office/officeart/2005/8/layout/default"/>
    <dgm:cxn modelId="{01F5DE88-7B9B-4D18-A354-33D18583EA27}" type="presOf" srcId="{A03E915E-9C3F-4ADA-8C62-BAF0BBC1AAB2}" destId="{0698EBFB-FA0D-4262-8290-1F11AA0565DA}" srcOrd="0" destOrd="0" presId="urn:microsoft.com/office/officeart/2005/8/layout/default"/>
    <dgm:cxn modelId="{5F4603A4-2ACF-4676-A36B-BDCBFDCE62FC}" srcId="{EBF1D563-4140-4A06-8D51-0A66CBA28514}" destId="{714FEDB0-CFFB-4DAF-9386-6625956F9B3E}" srcOrd="1" destOrd="0" parTransId="{AC7A9C29-D4F5-496B-BBDC-29FDD3BFE4B6}" sibTransId="{14787B05-8EDF-430C-B239-BA8B579F7A03}"/>
    <dgm:cxn modelId="{A27BA1B1-F35A-44DF-9714-599C6AF88A64}" type="presOf" srcId="{06A70E2C-B215-4BF9-A80E-BFA16EEE0EDF}" destId="{7A68D55E-4B73-488D-B772-088BFC28E552}" srcOrd="0" destOrd="0" presId="urn:microsoft.com/office/officeart/2005/8/layout/default"/>
    <dgm:cxn modelId="{208FABC2-BFF4-44B0-BFCC-E0EBC18D69C4}" type="presOf" srcId="{65E7E2CC-3B74-4A11-977B-E160FBD5497F}" destId="{3D971A9A-9DC5-429F-AFEC-AD284BA78C6C}" srcOrd="0" destOrd="0" presId="urn:microsoft.com/office/officeart/2005/8/layout/default"/>
    <dgm:cxn modelId="{D9ED94C5-68F7-4ED3-927B-43FB243E359C}" type="presOf" srcId="{87338FA6-47B6-46D1-9C3B-ADEB7C8B4695}" destId="{BF78A781-89A0-4F8C-AFF7-C884018BD444}" srcOrd="0" destOrd="0" presId="urn:microsoft.com/office/officeart/2005/8/layout/default"/>
    <dgm:cxn modelId="{252E5ED7-6C3C-4F12-80E1-19301DDC215C}" srcId="{EBF1D563-4140-4A06-8D51-0A66CBA28514}" destId="{BC4B961B-7BA6-4EB5-92DF-D2F4F07C42FC}" srcOrd="13" destOrd="0" parTransId="{504A8C99-A4C1-4143-8946-6A25C12DA733}" sibTransId="{D2A56CD1-9B34-4E9F-B3BE-A2A8C1AB4D3F}"/>
    <dgm:cxn modelId="{BB6C42DF-6A64-4FD8-83D2-10AB4654AA59}" srcId="{EBF1D563-4140-4A06-8D51-0A66CBA28514}" destId="{952EA292-C5C7-4E8C-AFF7-B453C8B25AAD}" srcOrd="12" destOrd="0" parTransId="{2BADBB5C-DF02-4E5A-AB90-38AA0D74E9EB}" sibTransId="{56F638DD-F74F-4CC2-8394-A48F75CCCD5F}"/>
    <dgm:cxn modelId="{DDC3B3DF-21FF-4189-BE98-8BC538F97C13}" srcId="{EBF1D563-4140-4A06-8D51-0A66CBA28514}" destId="{06A70E2C-B215-4BF9-A80E-BFA16EEE0EDF}" srcOrd="10" destOrd="0" parTransId="{7FF07D48-6945-4B07-B342-FE0E418E2DCF}" sibTransId="{6C2C2AFD-DF9D-40F2-9BC9-88074863BCF0}"/>
    <dgm:cxn modelId="{D75EFDDF-1EC2-4D17-9857-1D34A4969177}" srcId="{EBF1D563-4140-4A06-8D51-0A66CBA28514}" destId="{11F4564C-D7D6-41B3-A511-A6699DB45B73}" srcOrd="7" destOrd="0" parTransId="{4B44274A-9B00-41AC-A169-06BB2A18445B}" sibTransId="{3CCF9D63-C2DC-4B94-B2C5-037FFFF9C6C0}"/>
    <dgm:cxn modelId="{3F3A43EA-5FFE-4FC4-AA5A-B50D44829DC1}" srcId="{EBF1D563-4140-4A06-8D51-0A66CBA28514}" destId="{C5F92A3B-BE17-4722-B08E-6E51F7E44E87}" srcOrd="0" destOrd="0" parTransId="{B01E5B42-85B3-4435-B3D4-9F83BF393E84}" sibTransId="{D6594ECB-0C78-4FD7-B602-86DA6B0BCACD}"/>
    <dgm:cxn modelId="{E4F271F5-DBDD-4801-8592-DF1154868E93}" srcId="{EBF1D563-4140-4A06-8D51-0A66CBA28514}" destId="{9081B4D5-7E28-4567-BE3F-7022C130312A}" srcOrd="5" destOrd="0" parTransId="{5E10DD18-16A4-4D6C-B243-44F97212F981}" sibTransId="{7717C522-506F-48EE-871D-8B1F1A196612}"/>
    <dgm:cxn modelId="{AECB87FA-5C2F-4C5A-BCFA-37BA8ADECB4D}" srcId="{EBF1D563-4140-4A06-8D51-0A66CBA28514}" destId="{A03E915E-9C3F-4ADA-8C62-BAF0BBC1AAB2}" srcOrd="6" destOrd="0" parTransId="{44D6B4AE-BB89-44C2-967B-9637F41045E1}" sibTransId="{FCEE1CD1-7DF7-4824-92CC-51AA7EE3C62C}"/>
    <dgm:cxn modelId="{8E3C5EFB-F189-4281-8BFE-B0CF2A159781}" type="presOf" srcId="{714FEDB0-CFFB-4DAF-9386-6625956F9B3E}" destId="{2417BC6B-D230-435E-9253-B13CCD965B1F}" srcOrd="0" destOrd="0" presId="urn:microsoft.com/office/officeart/2005/8/layout/default"/>
    <dgm:cxn modelId="{E7A9268D-A1B1-4A5B-A499-AE6EB31F9788}" type="presParOf" srcId="{6F54284D-0E3E-4672-A9C3-A3363FA81585}" destId="{32352FF1-2677-419E-B003-886EDD34D3FB}" srcOrd="0" destOrd="0" presId="urn:microsoft.com/office/officeart/2005/8/layout/default"/>
    <dgm:cxn modelId="{8307FD1E-785F-4F59-A0DD-62F944942BB8}" type="presParOf" srcId="{6F54284D-0E3E-4672-A9C3-A3363FA81585}" destId="{6F978F33-7D8C-49DB-AE33-901C79EBB7AE}" srcOrd="1" destOrd="0" presId="urn:microsoft.com/office/officeart/2005/8/layout/default"/>
    <dgm:cxn modelId="{37AF19C2-9619-4D80-A3B8-5A4EB176C632}" type="presParOf" srcId="{6F54284D-0E3E-4672-A9C3-A3363FA81585}" destId="{2417BC6B-D230-435E-9253-B13CCD965B1F}" srcOrd="2" destOrd="0" presId="urn:microsoft.com/office/officeart/2005/8/layout/default"/>
    <dgm:cxn modelId="{7F15B9E7-8F42-4042-A258-407DD6FB9761}" type="presParOf" srcId="{6F54284D-0E3E-4672-A9C3-A3363FA81585}" destId="{208A9947-B866-43F5-A02A-CD17D25B4222}" srcOrd="3" destOrd="0" presId="urn:microsoft.com/office/officeart/2005/8/layout/default"/>
    <dgm:cxn modelId="{6C803A3E-1E2C-4705-AC25-3F53535A2837}" type="presParOf" srcId="{6F54284D-0E3E-4672-A9C3-A3363FA81585}" destId="{BF78A781-89A0-4F8C-AFF7-C884018BD444}" srcOrd="4" destOrd="0" presId="urn:microsoft.com/office/officeart/2005/8/layout/default"/>
    <dgm:cxn modelId="{7E123931-98E5-440A-8F47-82C0BC1874E0}" type="presParOf" srcId="{6F54284D-0E3E-4672-A9C3-A3363FA81585}" destId="{EF2F28A4-314B-4D4D-BD1E-80BCB6C80784}" srcOrd="5" destOrd="0" presId="urn:microsoft.com/office/officeart/2005/8/layout/default"/>
    <dgm:cxn modelId="{8ADDC98C-D0D0-40F7-8958-92594CA5E76B}" type="presParOf" srcId="{6F54284D-0E3E-4672-A9C3-A3363FA81585}" destId="{3D971A9A-9DC5-429F-AFEC-AD284BA78C6C}" srcOrd="6" destOrd="0" presId="urn:microsoft.com/office/officeart/2005/8/layout/default"/>
    <dgm:cxn modelId="{2192EB83-64F5-46A3-AACC-6C9E3F9A6025}" type="presParOf" srcId="{6F54284D-0E3E-4672-A9C3-A3363FA81585}" destId="{292CFE2E-5D56-4BB2-B833-BEA6EC29B0D7}" srcOrd="7" destOrd="0" presId="urn:microsoft.com/office/officeart/2005/8/layout/default"/>
    <dgm:cxn modelId="{D17FA803-0012-4C1D-A860-6D01DA2593A3}" type="presParOf" srcId="{6F54284D-0E3E-4672-A9C3-A3363FA81585}" destId="{F2415F2D-0955-43F5-B2D2-5A13A11673CA}" srcOrd="8" destOrd="0" presId="urn:microsoft.com/office/officeart/2005/8/layout/default"/>
    <dgm:cxn modelId="{ABE06A73-3E68-4848-AA74-3EB1FC2B2DEE}" type="presParOf" srcId="{6F54284D-0E3E-4672-A9C3-A3363FA81585}" destId="{FFEF93D7-AC3A-40E4-862E-AA4CD32049A5}" srcOrd="9" destOrd="0" presId="urn:microsoft.com/office/officeart/2005/8/layout/default"/>
    <dgm:cxn modelId="{F38F056E-D23C-4E38-90D8-6FA9216C7C85}" type="presParOf" srcId="{6F54284D-0E3E-4672-A9C3-A3363FA81585}" destId="{01C4F65D-6DB2-4193-9EC5-B4AE791C1863}" srcOrd="10" destOrd="0" presId="urn:microsoft.com/office/officeart/2005/8/layout/default"/>
    <dgm:cxn modelId="{035643A4-4442-4B84-A43E-5335512771EB}" type="presParOf" srcId="{6F54284D-0E3E-4672-A9C3-A3363FA81585}" destId="{24FFD62C-8741-4F1D-8016-980A5F28A2E5}" srcOrd="11" destOrd="0" presId="urn:microsoft.com/office/officeart/2005/8/layout/default"/>
    <dgm:cxn modelId="{82523BE1-3D9D-466D-BFE0-D92FC71177F6}" type="presParOf" srcId="{6F54284D-0E3E-4672-A9C3-A3363FA81585}" destId="{0698EBFB-FA0D-4262-8290-1F11AA0565DA}" srcOrd="12" destOrd="0" presId="urn:microsoft.com/office/officeart/2005/8/layout/default"/>
    <dgm:cxn modelId="{6FEE946E-89D9-4177-9C58-F1D2D551E73D}" type="presParOf" srcId="{6F54284D-0E3E-4672-A9C3-A3363FA81585}" destId="{EEDDC698-7D75-438D-83FF-2CD4E94C59DC}" srcOrd="13" destOrd="0" presId="urn:microsoft.com/office/officeart/2005/8/layout/default"/>
    <dgm:cxn modelId="{CA22BE7F-EDFE-4750-9336-17A3DB5FEC1F}" type="presParOf" srcId="{6F54284D-0E3E-4672-A9C3-A3363FA81585}" destId="{CF49880B-4280-4D12-BC15-25DEB6B6715D}" srcOrd="14" destOrd="0" presId="urn:microsoft.com/office/officeart/2005/8/layout/default"/>
    <dgm:cxn modelId="{E7EEB786-D250-4E3D-B64C-C9B06DA9EE7A}" type="presParOf" srcId="{6F54284D-0E3E-4672-A9C3-A3363FA81585}" destId="{DEFCBD0D-D124-44DB-B7E3-DFECAA6FA7CF}" srcOrd="15" destOrd="0" presId="urn:microsoft.com/office/officeart/2005/8/layout/default"/>
    <dgm:cxn modelId="{9EF41EC4-5FFA-43DF-BC9D-75965B7116ED}" type="presParOf" srcId="{6F54284D-0E3E-4672-A9C3-A3363FA81585}" destId="{9FB66B56-7567-4AA5-B50D-EA3B5DA37166}" srcOrd="16" destOrd="0" presId="urn:microsoft.com/office/officeart/2005/8/layout/default"/>
    <dgm:cxn modelId="{B01EE2E1-BDA1-4E55-BE63-BBA8924ADA45}" type="presParOf" srcId="{6F54284D-0E3E-4672-A9C3-A3363FA81585}" destId="{BBBD82AD-F37F-4447-8276-4FD41F18D65F}" srcOrd="17" destOrd="0" presId="urn:microsoft.com/office/officeart/2005/8/layout/default"/>
    <dgm:cxn modelId="{2C30B0D8-248B-4FAE-9C27-BDFD0F03E16C}" type="presParOf" srcId="{6F54284D-0E3E-4672-A9C3-A3363FA81585}" destId="{AB28D786-B52B-4DA9-844D-6AD67BC04D28}" srcOrd="18" destOrd="0" presId="urn:microsoft.com/office/officeart/2005/8/layout/default"/>
    <dgm:cxn modelId="{9C6A2CFD-AE1C-4BB2-AE8C-3E6745F4948B}" type="presParOf" srcId="{6F54284D-0E3E-4672-A9C3-A3363FA81585}" destId="{9B2397E3-61D9-4474-9171-6BAEF03D2F4D}" srcOrd="19" destOrd="0" presId="urn:microsoft.com/office/officeart/2005/8/layout/default"/>
    <dgm:cxn modelId="{73A97E12-8C76-49B8-95B0-0C5D99F2698B}" type="presParOf" srcId="{6F54284D-0E3E-4672-A9C3-A3363FA81585}" destId="{7A68D55E-4B73-488D-B772-088BFC28E552}" srcOrd="20" destOrd="0" presId="urn:microsoft.com/office/officeart/2005/8/layout/default"/>
    <dgm:cxn modelId="{E6884F95-EC90-4E97-828E-8655D12DD71A}" type="presParOf" srcId="{6F54284D-0E3E-4672-A9C3-A3363FA81585}" destId="{B57A0DD5-7565-48A6-8EB0-8E93D7451638}" srcOrd="21" destOrd="0" presId="urn:microsoft.com/office/officeart/2005/8/layout/default"/>
    <dgm:cxn modelId="{1407D439-246C-4ADC-8BEB-8E6A8809D7F5}" type="presParOf" srcId="{6F54284D-0E3E-4672-A9C3-A3363FA81585}" destId="{3E43FB1D-A242-4814-9FB9-EC075BEB3BB3}" srcOrd="22" destOrd="0" presId="urn:microsoft.com/office/officeart/2005/8/layout/default"/>
    <dgm:cxn modelId="{088FEF74-C8C7-4824-B362-BCB20FFEF27D}" type="presParOf" srcId="{6F54284D-0E3E-4672-A9C3-A3363FA81585}" destId="{B3E4B7F3-CA0F-4EFD-A677-18613E199103}" srcOrd="23" destOrd="0" presId="urn:microsoft.com/office/officeart/2005/8/layout/default"/>
    <dgm:cxn modelId="{1A86AF94-AE7F-4F42-8FF1-2E0AD2D000AE}" type="presParOf" srcId="{6F54284D-0E3E-4672-A9C3-A3363FA81585}" destId="{5BBC0F4C-E4DC-4D97-B301-0C5BA942AF5A}" srcOrd="24" destOrd="0" presId="urn:microsoft.com/office/officeart/2005/8/layout/default"/>
    <dgm:cxn modelId="{DA4ABC46-1E5B-41EB-99B9-8CBCA65660B4}" type="presParOf" srcId="{6F54284D-0E3E-4672-A9C3-A3363FA81585}" destId="{F7EA054B-00FB-4D6B-A0A4-5D549F00E476}" srcOrd="25" destOrd="0" presId="urn:microsoft.com/office/officeart/2005/8/layout/default"/>
    <dgm:cxn modelId="{970C876D-8823-47D7-8EB5-2C307B885F1A}" type="presParOf" srcId="{6F54284D-0E3E-4672-A9C3-A3363FA81585}" destId="{6C1EC5D1-4DC2-4F5F-A75D-37018CBC7B26}" srcOrd="26" destOrd="0" presId="urn:microsoft.com/office/officeart/2005/8/layout/default"/>
    <dgm:cxn modelId="{3F9C455C-4703-448A-B1F4-7D7D7FD573E7}" type="presParOf" srcId="{6F54284D-0E3E-4672-A9C3-A3363FA81585}" destId="{7FF362B4-15F2-4C57-AD2D-CCAFEB3E5F30}" srcOrd="27" destOrd="0" presId="urn:microsoft.com/office/officeart/2005/8/layout/default"/>
    <dgm:cxn modelId="{F7187248-46DF-4AFF-BEBB-10C852DF6A26}" type="presParOf" srcId="{6F54284D-0E3E-4672-A9C3-A3363FA81585}" destId="{BBE147D6-FB3B-46C4-93B2-4ADA9602213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4B0BA-A3AE-46EA-911C-4BAA45531B3D}"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s-CO"/>
        </a:p>
      </dgm:t>
    </dgm:pt>
    <dgm:pt modelId="{76AB523D-D288-4580-BA95-6F2C8E4940B3}">
      <dgm:prSet phldrT="[Texto]" custT="1"/>
      <dgm:spPr/>
      <dgm:t>
        <a:bodyPr/>
        <a:lstStyle/>
        <a:p>
          <a:pPr algn="ctr"/>
          <a:r>
            <a:rPr lang="es-CO" sz="3000" b="1" dirty="0">
              <a:solidFill>
                <a:schemeClr val="accent5">
                  <a:lumMod val="75000"/>
                </a:schemeClr>
              </a:solidFill>
              <a:latin typeface="Arial" panose="020B0604020202020204" pitchFamily="34" charset="0"/>
              <a:cs typeface="Arial" panose="020B0604020202020204" pitchFamily="34" charset="0"/>
            </a:rPr>
            <a:t>CUALITATIVAS</a:t>
          </a:r>
        </a:p>
      </dgm:t>
    </dgm:pt>
    <dgm:pt modelId="{DB4D2715-9E9A-45A2-9EED-C3A444224140}" type="par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BD26EF2A-1C28-4409-853D-CFB04D6F83AF}" type="sib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899018FD-CAA8-442D-A01A-993E28D65E6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nominal</a:t>
          </a:r>
        </a:p>
      </dgm:t>
    </dgm:pt>
    <dgm:pt modelId="{854F2CA0-C8F7-4E2B-A967-6DB263D222BD}" type="par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16514AB7-4917-46BB-B266-682A282D3E99}" type="sib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9B2DF5B8-BE0F-43AA-B2F9-FB1A76CFAF78}">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ordinal</a:t>
          </a:r>
        </a:p>
      </dgm:t>
    </dgm:pt>
    <dgm:pt modelId="{867BB530-F27D-453B-9150-B19156718E30}" type="par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2187A333-34D2-4460-B753-652A31F44415}" type="sib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B14ECD94-29CA-470A-B0E8-D0FE46EC6A19}">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Discretas</a:t>
          </a:r>
        </a:p>
      </dgm:t>
    </dgm:pt>
    <dgm:pt modelId="{96588A90-2747-4CEB-85AF-C3543F80C3E5}" type="sib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FE9A4BAA-69E0-49A6-9724-4F72DD163C2D}" type="par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9D7CAA2B-B847-4455-B5DB-9619E3EB01E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Continuas</a:t>
          </a:r>
        </a:p>
      </dgm:t>
    </dgm:pt>
    <dgm:pt modelId="{63339E49-E22A-49B7-8821-4369848F24BE}" type="sib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B9CAC44A-61F7-4069-B048-7E24A6B6A316}" type="par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3A877E62-9294-4E66-834D-959A573D2979}">
      <dgm:prSet phldrT="[Texto]" custT="1"/>
      <dgm:spPr/>
      <dgm:t>
        <a:bodyPr/>
        <a:lstStyle/>
        <a:p>
          <a:pPr algn="ctr"/>
          <a:r>
            <a:rPr lang="es-CO" sz="3000" b="1" dirty="0">
              <a:solidFill>
                <a:srgbClr val="70AD47"/>
              </a:solidFill>
              <a:latin typeface="Arial" panose="020B0604020202020204" pitchFamily="34" charset="0"/>
              <a:cs typeface="Arial" panose="020B0604020202020204" pitchFamily="34" charset="0"/>
            </a:rPr>
            <a:t>CUANTITATIVAS</a:t>
          </a:r>
        </a:p>
      </dgm:t>
    </dgm:pt>
    <dgm:pt modelId="{8BE69276-8C21-4D52-889E-E93F6BA46D4B}" type="sib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B1F47B2C-428F-4419-B971-30CDDE11F2EA}" type="par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8176C461-DDD9-4852-8E39-AE348376C1BD}" type="pres">
      <dgm:prSet presAssocID="{E024B0BA-A3AE-46EA-911C-4BAA45531B3D}" presName="layout" presStyleCnt="0">
        <dgm:presLayoutVars>
          <dgm:chMax/>
          <dgm:chPref/>
          <dgm:dir/>
          <dgm:resizeHandles/>
        </dgm:presLayoutVars>
      </dgm:prSet>
      <dgm:spPr/>
    </dgm:pt>
    <dgm:pt modelId="{CD8FBB55-F230-4C4E-86D7-1AD5D2006D91}" type="pres">
      <dgm:prSet presAssocID="{76AB523D-D288-4580-BA95-6F2C8E4940B3}" presName="root" presStyleCnt="0">
        <dgm:presLayoutVars>
          <dgm:chMax/>
          <dgm:chPref/>
        </dgm:presLayoutVars>
      </dgm:prSet>
      <dgm:spPr/>
    </dgm:pt>
    <dgm:pt modelId="{8C4B6DE3-2B0E-4043-A5A3-BB45362F466C}" type="pres">
      <dgm:prSet presAssocID="{76AB523D-D288-4580-BA95-6F2C8E4940B3}" presName="rootComposite" presStyleCnt="0">
        <dgm:presLayoutVars/>
      </dgm:prSet>
      <dgm:spPr/>
    </dgm:pt>
    <dgm:pt modelId="{B8D8A8FB-FAB6-4F99-A9A0-FB99ECE616AD}" type="pres">
      <dgm:prSet presAssocID="{76AB523D-D288-4580-BA95-6F2C8E4940B3}" presName="ParentAccent" presStyleLbl="alignNode1" presStyleIdx="0" presStyleCnt="2"/>
      <dgm:spPr/>
    </dgm:pt>
    <dgm:pt modelId="{02F09484-F790-469D-A40B-E2329F787DAA}" type="pres">
      <dgm:prSet presAssocID="{76AB523D-D288-4580-BA95-6F2C8E4940B3}" presName="ParentSmallAccent" presStyleLbl="fgAcc1" presStyleIdx="0" presStyleCnt="2"/>
      <dgm:spPr>
        <a:noFill/>
      </dgm:spPr>
    </dgm:pt>
    <dgm:pt modelId="{86E2034B-70C2-4E47-BD05-0D9930E403B9}" type="pres">
      <dgm:prSet presAssocID="{76AB523D-D288-4580-BA95-6F2C8E4940B3}" presName="Parent" presStyleLbl="revTx" presStyleIdx="0" presStyleCnt="6">
        <dgm:presLayoutVars>
          <dgm:chMax/>
          <dgm:chPref val="4"/>
          <dgm:bulletEnabled val="1"/>
        </dgm:presLayoutVars>
      </dgm:prSet>
      <dgm:spPr/>
    </dgm:pt>
    <dgm:pt modelId="{ADA83EC3-8F65-4BC8-9E90-8205D59BC0F6}" type="pres">
      <dgm:prSet presAssocID="{76AB523D-D288-4580-BA95-6F2C8E4940B3}" presName="childShape" presStyleCnt="0">
        <dgm:presLayoutVars>
          <dgm:chMax val="0"/>
          <dgm:chPref val="0"/>
        </dgm:presLayoutVars>
      </dgm:prSet>
      <dgm:spPr/>
    </dgm:pt>
    <dgm:pt modelId="{F419FC82-F8D1-4D3F-A4BC-D6A2DD99B702}" type="pres">
      <dgm:prSet presAssocID="{899018FD-CAA8-442D-A01A-993E28D65E61}" presName="childComposite" presStyleCnt="0">
        <dgm:presLayoutVars>
          <dgm:chMax val="0"/>
          <dgm:chPref val="0"/>
        </dgm:presLayoutVars>
      </dgm:prSet>
      <dgm:spPr/>
    </dgm:pt>
    <dgm:pt modelId="{96CF71F9-7C59-4E0F-8217-688E8CB1A9AA}" type="pres">
      <dgm:prSet presAssocID="{899018FD-CAA8-442D-A01A-993E28D65E61}" presName="ChildAccent" presStyleLbl="solidFgAcc1" presStyleIdx="0" presStyleCnt="4"/>
      <dgm:spPr>
        <a:prstGeom prst="ellipse">
          <a:avLst/>
        </a:prstGeom>
      </dgm:spPr>
    </dgm:pt>
    <dgm:pt modelId="{6D8E551A-E7BB-40DA-AF22-48E2FDD54E54}" type="pres">
      <dgm:prSet presAssocID="{899018FD-CAA8-442D-A01A-993E28D65E61}" presName="Child" presStyleLbl="revTx" presStyleIdx="1" presStyleCnt="6" custScaleY="35465">
        <dgm:presLayoutVars>
          <dgm:chMax val="0"/>
          <dgm:chPref val="0"/>
          <dgm:bulletEnabled val="1"/>
        </dgm:presLayoutVars>
      </dgm:prSet>
      <dgm:spPr/>
    </dgm:pt>
    <dgm:pt modelId="{2B5D706F-F3AC-4824-AD25-0A1E81CE62B3}" type="pres">
      <dgm:prSet presAssocID="{9B2DF5B8-BE0F-43AA-B2F9-FB1A76CFAF78}" presName="childComposite" presStyleCnt="0">
        <dgm:presLayoutVars>
          <dgm:chMax val="0"/>
          <dgm:chPref val="0"/>
        </dgm:presLayoutVars>
      </dgm:prSet>
      <dgm:spPr/>
    </dgm:pt>
    <dgm:pt modelId="{5D6E3891-03AA-4D43-89E5-7AF76AACE13D}" type="pres">
      <dgm:prSet presAssocID="{9B2DF5B8-BE0F-43AA-B2F9-FB1A76CFAF78}" presName="ChildAccent" presStyleLbl="solidFgAcc1" presStyleIdx="1" presStyleCnt="4"/>
      <dgm:spPr>
        <a:prstGeom prst="ellipse">
          <a:avLst/>
        </a:prstGeom>
      </dgm:spPr>
    </dgm:pt>
    <dgm:pt modelId="{6E550902-4B88-4C49-B3AC-B264507E46BE}" type="pres">
      <dgm:prSet presAssocID="{9B2DF5B8-BE0F-43AA-B2F9-FB1A76CFAF78}" presName="Child" presStyleLbl="revTx" presStyleIdx="2" presStyleCnt="6" custScaleY="58833">
        <dgm:presLayoutVars>
          <dgm:chMax val="0"/>
          <dgm:chPref val="0"/>
          <dgm:bulletEnabled val="1"/>
        </dgm:presLayoutVars>
      </dgm:prSet>
      <dgm:spPr/>
    </dgm:pt>
    <dgm:pt modelId="{D092BE7D-2D71-45CC-B763-2052666800B3}" type="pres">
      <dgm:prSet presAssocID="{3A877E62-9294-4E66-834D-959A573D2979}" presName="root" presStyleCnt="0">
        <dgm:presLayoutVars>
          <dgm:chMax/>
          <dgm:chPref/>
        </dgm:presLayoutVars>
      </dgm:prSet>
      <dgm:spPr/>
    </dgm:pt>
    <dgm:pt modelId="{D0DC9446-EB3B-4999-A6B0-48512FE4A057}" type="pres">
      <dgm:prSet presAssocID="{3A877E62-9294-4E66-834D-959A573D2979}" presName="rootComposite" presStyleCnt="0">
        <dgm:presLayoutVars/>
      </dgm:prSet>
      <dgm:spPr/>
    </dgm:pt>
    <dgm:pt modelId="{C79E9C14-D777-42AD-9185-C4D25298AF97}" type="pres">
      <dgm:prSet presAssocID="{3A877E62-9294-4E66-834D-959A573D2979}" presName="ParentAccent" presStyleLbl="alignNode1" presStyleIdx="1" presStyleCnt="2"/>
      <dgm:spPr/>
    </dgm:pt>
    <dgm:pt modelId="{40E775D7-FCA5-414B-ADF5-54838CF24214}" type="pres">
      <dgm:prSet presAssocID="{3A877E62-9294-4E66-834D-959A573D2979}" presName="ParentSmallAccent" presStyleLbl="fgAcc1" presStyleIdx="1" presStyleCnt="2"/>
      <dgm:spPr>
        <a:noFill/>
      </dgm:spPr>
    </dgm:pt>
    <dgm:pt modelId="{218ABCFB-ABC7-408F-A1C2-EB3F9C2790C7}" type="pres">
      <dgm:prSet presAssocID="{3A877E62-9294-4E66-834D-959A573D2979}" presName="Parent" presStyleLbl="revTx" presStyleIdx="3" presStyleCnt="6">
        <dgm:presLayoutVars>
          <dgm:chMax/>
          <dgm:chPref val="4"/>
          <dgm:bulletEnabled val="1"/>
        </dgm:presLayoutVars>
      </dgm:prSet>
      <dgm:spPr/>
    </dgm:pt>
    <dgm:pt modelId="{72D59E4B-C77B-4B6F-8753-647D0A0451C1}" type="pres">
      <dgm:prSet presAssocID="{3A877E62-9294-4E66-834D-959A573D2979}" presName="childShape" presStyleCnt="0">
        <dgm:presLayoutVars>
          <dgm:chMax val="0"/>
          <dgm:chPref val="0"/>
        </dgm:presLayoutVars>
      </dgm:prSet>
      <dgm:spPr/>
    </dgm:pt>
    <dgm:pt modelId="{E63CE7A5-8050-4733-B69A-56438880D6B5}" type="pres">
      <dgm:prSet presAssocID="{9D7CAA2B-B847-4455-B5DB-9619E3EB01E1}" presName="childComposite" presStyleCnt="0">
        <dgm:presLayoutVars>
          <dgm:chMax val="0"/>
          <dgm:chPref val="0"/>
        </dgm:presLayoutVars>
      </dgm:prSet>
      <dgm:spPr/>
    </dgm:pt>
    <dgm:pt modelId="{4055B365-09E7-46D6-B36B-E57FC34D42BE}" type="pres">
      <dgm:prSet presAssocID="{9D7CAA2B-B847-4455-B5DB-9619E3EB01E1}" presName="ChildAccent" presStyleLbl="solidFgAcc1" presStyleIdx="2" presStyleCnt="4"/>
      <dgm:spPr>
        <a:prstGeom prst="ellipse">
          <a:avLst/>
        </a:prstGeom>
      </dgm:spPr>
    </dgm:pt>
    <dgm:pt modelId="{1CF2DF1C-10D1-4241-894E-02B109350553}" type="pres">
      <dgm:prSet presAssocID="{9D7CAA2B-B847-4455-B5DB-9619E3EB01E1}" presName="Child" presStyleLbl="revTx" presStyleIdx="4" presStyleCnt="6" custScaleY="37467">
        <dgm:presLayoutVars>
          <dgm:chMax val="0"/>
          <dgm:chPref val="0"/>
          <dgm:bulletEnabled val="1"/>
        </dgm:presLayoutVars>
      </dgm:prSet>
      <dgm:spPr/>
    </dgm:pt>
    <dgm:pt modelId="{40C3326F-0A0D-4B50-A5FF-094FA9E0C58D}" type="pres">
      <dgm:prSet presAssocID="{B14ECD94-29CA-470A-B0E8-D0FE46EC6A19}" presName="childComposite" presStyleCnt="0">
        <dgm:presLayoutVars>
          <dgm:chMax val="0"/>
          <dgm:chPref val="0"/>
        </dgm:presLayoutVars>
      </dgm:prSet>
      <dgm:spPr/>
    </dgm:pt>
    <dgm:pt modelId="{C87C5A7B-69CB-491E-B2B2-DDA4481B96DD}" type="pres">
      <dgm:prSet presAssocID="{B14ECD94-29CA-470A-B0E8-D0FE46EC6A19}" presName="ChildAccent" presStyleLbl="solidFgAcc1" presStyleIdx="3" presStyleCnt="4"/>
      <dgm:spPr>
        <a:prstGeom prst="ellipse">
          <a:avLst/>
        </a:prstGeom>
      </dgm:spPr>
    </dgm:pt>
    <dgm:pt modelId="{4CF73D09-1DE6-46A9-B306-4E32B4AD4CBE}" type="pres">
      <dgm:prSet presAssocID="{B14ECD94-29CA-470A-B0E8-D0FE46EC6A19}" presName="Child" presStyleLbl="revTx" presStyleIdx="5" presStyleCnt="6" custScaleY="65956">
        <dgm:presLayoutVars>
          <dgm:chMax val="0"/>
          <dgm:chPref val="0"/>
          <dgm:bulletEnabled val="1"/>
        </dgm:presLayoutVars>
      </dgm:prSet>
      <dgm:spPr/>
    </dgm:pt>
  </dgm:ptLst>
  <dgm:cxnLst>
    <dgm:cxn modelId="{76E00E0C-F7D7-453B-82C6-E750858889D4}" srcId="{E024B0BA-A3AE-46EA-911C-4BAA45531B3D}" destId="{76AB523D-D288-4580-BA95-6F2C8E4940B3}" srcOrd="0" destOrd="0" parTransId="{DB4D2715-9E9A-45A2-9EED-C3A444224140}" sibTransId="{BD26EF2A-1C28-4409-853D-CFB04D6F83AF}"/>
    <dgm:cxn modelId="{0843BE21-8F4C-43A8-9008-BA7131595136}" type="presOf" srcId="{9B2DF5B8-BE0F-43AA-B2F9-FB1A76CFAF78}" destId="{6E550902-4B88-4C49-B3AC-B264507E46BE}" srcOrd="0" destOrd="0" presId="urn:microsoft.com/office/officeart/2008/layout/SquareAccentList"/>
    <dgm:cxn modelId="{A6A0DB5C-F3FD-4CCE-8DC6-78607686668B}" type="presOf" srcId="{B14ECD94-29CA-470A-B0E8-D0FE46EC6A19}" destId="{4CF73D09-1DE6-46A9-B306-4E32B4AD4CBE}" srcOrd="0" destOrd="0" presId="urn:microsoft.com/office/officeart/2008/layout/SquareAccentList"/>
    <dgm:cxn modelId="{89680F60-28FC-4096-AD88-10A00FF50909}" srcId="{76AB523D-D288-4580-BA95-6F2C8E4940B3}" destId="{9B2DF5B8-BE0F-43AA-B2F9-FB1A76CFAF78}" srcOrd="1" destOrd="0" parTransId="{867BB530-F27D-453B-9150-B19156718E30}" sibTransId="{2187A333-34D2-4460-B753-652A31F44415}"/>
    <dgm:cxn modelId="{D74B904B-6C9A-404D-A3D7-E8D00A5CCF1C}" srcId="{76AB523D-D288-4580-BA95-6F2C8E4940B3}" destId="{899018FD-CAA8-442D-A01A-993E28D65E61}" srcOrd="0" destOrd="0" parTransId="{854F2CA0-C8F7-4E2B-A967-6DB263D222BD}" sibTransId="{16514AB7-4917-46BB-B266-682A282D3E99}"/>
    <dgm:cxn modelId="{6E6E4C87-260E-4824-83F6-FD8C5AD251AC}" type="presOf" srcId="{76AB523D-D288-4580-BA95-6F2C8E4940B3}" destId="{86E2034B-70C2-4E47-BD05-0D9930E403B9}" srcOrd="0" destOrd="0" presId="urn:microsoft.com/office/officeart/2008/layout/SquareAccentList"/>
    <dgm:cxn modelId="{CDBC4A8E-0E32-4EAA-AF31-B77D0D644039}" type="presOf" srcId="{E024B0BA-A3AE-46EA-911C-4BAA45531B3D}" destId="{8176C461-DDD9-4852-8E39-AE348376C1BD}" srcOrd="0" destOrd="0" presId="urn:microsoft.com/office/officeart/2008/layout/SquareAccentList"/>
    <dgm:cxn modelId="{F4B3CA95-4322-4289-8C85-B321AAD6D43D}" srcId="{E024B0BA-A3AE-46EA-911C-4BAA45531B3D}" destId="{3A877E62-9294-4E66-834D-959A573D2979}" srcOrd="1" destOrd="0" parTransId="{B1F47B2C-428F-4419-B971-30CDDE11F2EA}" sibTransId="{8BE69276-8C21-4D52-889E-E93F6BA46D4B}"/>
    <dgm:cxn modelId="{5D03B996-49BD-45D5-B411-F73453FA3359}" srcId="{3A877E62-9294-4E66-834D-959A573D2979}" destId="{B14ECD94-29CA-470A-B0E8-D0FE46EC6A19}" srcOrd="1" destOrd="0" parTransId="{FE9A4BAA-69E0-49A6-9724-4F72DD163C2D}" sibTransId="{96588A90-2747-4CEB-85AF-C3543F80C3E5}"/>
    <dgm:cxn modelId="{575B45B3-5720-4A46-83E9-FE6D080FE859}" type="presOf" srcId="{899018FD-CAA8-442D-A01A-993E28D65E61}" destId="{6D8E551A-E7BB-40DA-AF22-48E2FDD54E54}" srcOrd="0" destOrd="0" presId="urn:microsoft.com/office/officeart/2008/layout/SquareAccentList"/>
    <dgm:cxn modelId="{500D47D0-F005-46BB-BFBF-EA0585761C38}" type="presOf" srcId="{3A877E62-9294-4E66-834D-959A573D2979}" destId="{218ABCFB-ABC7-408F-A1C2-EB3F9C2790C7}" srcOrd="0" destOrd="0" presId="urn:microsoft.com/office/officeart/2008/layout/SquareAccentList"/>
    <dgm:cxn modelId="{23CF5BDD-051C-49C5-8807-FF68DE9EB454}" srcId="{3A877E62-9294-4E66-834D-959A573D2979}" destId="{9D7CAA2B-B847-4455-B5DB-9619E3EB01E1}" srcOrd="0" destOrd="0" parTransId="{B9CAC44A-61F7-4069-B048-7E24A6B6A316}" sibTransId="{63339E49-E22A-49B7-8821-4369848F24BE}"/>
    <dgm:cxn modelId="{8E52B9EE-5B3B-420C-A2C0-EF4E2E0CEC5A}" type="presOf" srcId="{9D7CAA2B-B847-4455-B5DB-9619E3EB01E1}" destId="{1CF2DF1C-10D1-4241-894E-02B109350553}" srcOrd="0" destOrd="0" presId="urn:microsoft.com/office/officeart/2008/layout/SquareAccentList"/>
    <dgm:cxn modelId="{A7D51D27-E9D0-4AF3-99C8-1B8F5A24667F}" type="presParOf" srcId="{8176C461-DDD9-4852-8E39-AE348376C1BD}" destId="{CD8FBB55-F230-4C4E-86D7-1AD5D2006D91}" srcOrd="0" destOrd="0" presId="urn:microsoft.com/office/officeart/2008/layout/SquareAccentList"/>
    <dgm:cxn modelId="{B2D93A63-964C-487E-AC25-1FAE6E38434B}" type="presParOf" srcId="{CD8FBB55-F230-4C4E-86D7-1AD5D2006D91}" destId="{8C4B6DE3-2B0E-4043-A5A3-BB45362F466C}" srcOrd="0" destOrd="0" presId="urn:microsoft.com/office/officeart/2008/layout/SquareAccentList"/>
    <dgm:cxn modelId="{F9E72B78-9855-407C-9EF2-D6649F98AD2F}" type="presParOf" srcId="{8C4B6DE3-2B0E-4043-A5A3-BB45362F466C}" destId="{B8D8A8FB-FAB6-4F99-A9A0-FB99ECE616AD}" srcOrd="0" destOrd="0" presId="urn:microsoft.com/office/officeart/2008/layout/SquareAccentList"/>
    <dgm:cxn modelId="{FF685DB7-6730-4A78-B870-1FEB8D111C2F}" type="presParOf" srcId="{8C4B6DE3-2B0E-4043-A5A3-BB45362F466C}" destId="{02F09484-F790-469D-A40B-E2329F787DAA}" srcOrd="1" destOrd="0" presId="urn:microsoft.com/office/officeart/2008/layout/SquareAccentList"/>
    <dgm:cxn modelId="{7C8C471C-3576-438C-A82C-EF4DB0FE5020}" type="presParOf" srcId="{8C4B6DE3-2B0E-4043-A5A3-BB45362F466C}" destId="{86E2034B-70C2-4E47-BD05-0D9930E403B9}" srcOrd="2" destOrd="0" presId="urn:microsoft.com/office/officeart/2008/layout/SquareAccentList"/>
    <dgm:cxn modelId="{A6BB55B8-08A4-47DE-8226-83F9619931CB}" type="presParOf" srcId="{CD8FBB55-F230-4C4E-86D7-1AD5D2006D91}" destId="{ADA83EC3-8F65-4BC8-9E90-8205D59BC0F6}" srcOrd="1" destOrd="0" presId="urn:microsoft.com/office/officeart/2008/layout/SquareAccentList"/>
    <dgm:cxn modelId="{781B6DF2-FC80-4050-8E02-339D4493545B}" type="presParOf" srcId="{ADA83EC3-8F65-4BC8-9E90-8205D59BC0F6}" destId="{F419FC82-F8D1-4D3F-A4BC-D6A2DD99B702}" srcOrd="0" destOrd="0" presId="urn:microsoft.com/office/officeart/2008/layout/SquareAccentList"/>
    <dgm:cxn modelId="{A9F9449F-3566-464C-A30C-48D1637BF1D6}" type="presParOf" srcId="{F419FC82-F8D1-4D3F-A4BC-D6A2DD99B702}" destId="{96CF71F9-7C59-4E0F-8217-688E8CB1A9AA}" srcOrd="0" destOrd="0" presId="urn:microsoft.com/office/officeart/2008/layout/SquareAccentList"/>
    <dgm:cxn modelId="{3142C4E0-32B2-45AF-8B47-2E77FA49DCFC}" type="presParOf" srcId="{F419FC82-F8D1-4D3F-A4BC-D6A2DD99B702}" destId="{6D8E551A-E7BB-40DA-AF22-48E2FDD54E54}" srcOrd="1" destOrd="0" presId="urn:microsoft.com/office/officeart/2008/layout/SquareAccentList"/>
    <dgm:cxn modelId="{59D81E05-10F3-4193-BADE-63D65C376986}" type="presParOf" srcId="{ADA83EC3-8F65-4BC8-9E90-8205D59BC0F6}" destId="{2B5D706F-F3AC-4824-AD25-0A1E81CE62B3}" srcOrd="1" destOrd="0" presId="urn:microsoft.com/office/officeart/2008/layout/SquareAccentList"/>
    <dgm:cxn modelId="{85DEFEEF-7A97-44BF-8C58-FBCCDC4B6742}" type="presParOf" srcId="{2B5D706F-F3AC-4824-AD25-0A1E81CE62B3}" destId="{5D6E3891-03AA-4D43-89E5-7AF76AACE13D}" srcOrd="0" destOrd="0" presId="urn:microsoft.com/office/officeart/2008/layout/SquareAccentList"/>
    <dgm:cxn modelId="{65419DF0-C891-4C4B-AD3B-738978B1DC94}" type="presParOf" srcId="{2B5D706F-F3AC-4824-AD25-0A1E81CE62B3}" destId="{6E550902-4B88-4C49-B3AC-B264507E46BE}" srcOrd="1" destOrd="0" presId="urn:microsoft.com/office/officeart/2008/layout/SquareAccentList"/>
    <dgm:cxn modelId="{469610E0-8955-4219-A64A-BB7BD50A6E67}" type="presParOf" srcId="{8176C461-DDD9-4852-8E39-AE348376C1BD}" destId="{D092BE7D-2D71-45CC-B763-2052666800B3}" srcOrd="1" destOrd="0" presId="urn:microsoft.com/office/officeart/2008/layout/SquareAccentList"/>
    <dgm:cxn modelId="{3538B816-A945-407B-BE7D-0BDA1D5C742F}" type="presParOf" srcId="{D092BE7D-2D71-45CC-B763-2052666800B3}" destId="{D0DC9446-EB3B-4999-A6B0-48512FE4A057}" srcOrd="0" destOrd="0" presId="urn:microsoft.com/office/officeart/2008/layout/SquareAccentList"/>
    <dgm:cxn modelId="{1B73F7CB-69E5-498C-8DF2-A05999001F85}" type="presParOf" srcId="{D0DC9446-EB3B-4999-A6B0-48512FE4A057}" destId="{C79E9C14-D777-42AD-9185-C4D25298AF97}" srcOrd="0" destOrd="0" presId="urn:microsoft.com/office/officeart/2008/layout/SquareAccentList"/>
    <dgm:cxn modelId="{B2E4C54A-BA5F-4FD2-9979-7FB3472F4B5C}" type="presParOf" srcId="{D0DC9446-EB3B-4999-A6B0-48512FE4A057}" destId="{40E775D7-FCA5-414B-ADF5-54838CF24214}" srcOrd="1" destOrd="0" presId="urn:microsoft.com/office/officeart/2008/layout/SquareAccentList"/>
    <dgm:cxn modelId="{2BD3743F-8222-46F5-AB25-ED81EF2BB7AF}" type="presParOf" srcId="{D0DC9446-EB3B-4999-A6B0-48512FE4A057}" destId="{218ABCFB-ABC7-408F-A1C2-EB3F9C2790C7}" srcOrd="2" destOrd="0" presId="urn:microsoft.com/office/officeart/2008/layout/SquareAccentList"/>
    <dgm:cxn modelId="{2F0EAAB7-051F-4344-9987-ACAC56432A37}" type="presParOf" srcId="{D092BE7D-2D71-45CC-B763-2052666800B3}" destId="{72D59E4B-C77B-4B6F-8753-647D0A0451C1}" srcOrd="1" destOrd="0" presId="urn:microsoft.com/office/officeart/2008/layout/SquareAccentList"/>
    <dgm:cxn modelId="{FC106576-8009-4CA0-B35A-29C61AD8A113}" type="presParOf" srcId="{72D59E4B-C77B-4B6F-8753-647D0A0451C1}" destId="{E63CE7A5-8050-4733-B69A-56438880D6B5}" srcOrd="0" destOrd="0" presId="urn:microsoft.com/office/officeart/2008/layout/SquareAccentList"/>
    <dgm:cxn modelId="{B8B99C51-74AC-411B-987C-7F872570A0C9}" type="presParOf" srcId="{E63CE7A5-8050-4733-B69A-56438880D6B5}" destId="{4055B365-09E7-46D6-B36B-E57FC34D42BE}" srcOrd="0" destOrd="0" presId="urn:microsoft.com/office/officeart/2008/layout/SquareAccentList"/>
    <dgm:cxn modelId="{277CBC23-F760-4E8A-8F97-793FAA9446AF}" type="presParOf" srcId="{E63CE7A5-8050-4733-B69A-56438880D6B5}" destId="{1CF2DF1C-10D1-4241-894E-02B109350553}" srcOrd="1" destOrd="0" presId="urn:microsoft.com/office/officeart/2008/layout/SquareAccentList"/>
    <dgm:cxn modelId="{20F1B3E9-8F27-4A5D-8320-87A1532065FC}" type="presParOf" srcId="{72D59E4B-C77B-4B6F-8753-647D0A0451C1}" destId="{40C3326F-0A0D-4B50-A5FF-094FA9E0C58D}" srcOrd="1" destOrd="0" presId="urn:microsoft.com/office/officeart/2008/layout/SquareAccentList"/>
    <dgm:cxn modelId="{2AB4D0A1-5102-40B5-9659-CF06B923A681}" type="presParOf" srcId="{40C3326F-0A0D-4B50-A5FF-094FA9E0C58D}" destId="{C87C5A7B-69CB-491E-B2B2-DDA4481B96DD}" srcOrd="0" destOrd="0" presId="urn:microsoft.com/office/officeart/2008/layout/SquareAccentList"/>
    <dgm:cxn modelId="{A2113A13-D008-4509-909F-1DB3BDFAB96D}" type="presParOf" srcId="{40C3326F-0A0D-4B50-A5FF-094FA9E0C58D}" destId="{4CF73D09-1DE6-46A9-B306-4E32B4AD4CBE}" srcOrd="1" destOrd="0" presId="urn:microsoft.com/office/officeart/2008/layout/SquareAccent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52FF1-2677-419E-B003-886EDD34D3FB}">
      <dsp:nvSpPr>
        <dsp:cNvPr id="0" name=""/>
        <dsp:cNvSpPr/>
      </dsp:nvSpPr>
      <dsp:spPr>
        <a:xfrm>
          <a:off x="3531"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CO" sz="1200" b="1" kern="1200" dirty="0">
              <a:latin typeface="Arial" panose="020B0604020202020204" pitchFamily="34" charset="0"/>
              <a:cs typeface="Arial" panose="020B0604020202020204" pitchFamily="34" charset="0"/>
            </a:rPr>
            <a:t>Ingresos a Procesos Administrativos de Restablecimiento de Derechos (PARD) de NNA</a:t>
          </a:r>
        </a:p>
      </dsp:txBody>
      <dsp:txXfrm>
        <a:off x="3531" y="671527"/>
        <a:ext cx="1912303" cy="1147382"/>
      </dsp:txXfrm>
    </dsp:sp>
    <dsp:sp modelId="{2417BC6B-D230-435E-9253-B13CCD965B1F}">
      <dsp:nvSpPr>
        <dsp:cNvPr id="0" name=""/>
        <dsp:cNvSpPr/>
      </dsp:nvSpPr>
      <dsp:spPr>
        <a:xfrm>
          <a:off x="2107065"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Unidades de Servicio (UDS) en Primera Infancia ICBF</a:t>
          </a:r>
          <a:endParaRPr lang="es-CO" sz="1200" b="1" kern="1200" dirty="0">
            <a:latin typeface="Arial" panose="020B0604020202020204" pitchFamily="34" charset="0"/>
            <a:cs typeface="Arial" panose="020B0604020202020204" pitchFamily="34" charset="0"/>
          </a:endParaRPr>
        </a:p>
      </dsp:txBody>
      <dsp:txXfrm>
        <a:off x="2107065" y="671527"/>
        <a:ext cx="1912303" cy="1147382"/>
      </dsp:txXfrm>
    </dsp:sp>
    <dsp:sp modelId="{BF78A781-89A0-4F8C-AFF7-C884018BD444}">
      <dsp:nvSpPr>
        <dsp:cNvPr id="0" name=""/>
        <dsp:cNvSpPr/>
      </dsp:nvSpPr>
      <dsp:spPr>
        <a:xfrm>
          <a:off x="4210599" y="671527"/>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kern="1200">
            <a:solidFill>
              <a:schemeClr val="bg1"/>
            </a:solidFill>
            <a:latin typeface="Arial" panose="020B0604020202020204" pitchFamily="34" charset="0"/>
            <a:cs typeface="Arial" panose="020B0604020202020204" pitchFamily="34" charset="0"/>
          </a:endParaRPr>
        </a:p>
      </dsp:txBody>
      <dsp:txXfrm>
        <a:off x="4210599" y="671527"/>
        <a:ext cx="1912303" cy="1147382"/>
      </dsp:txXfrm>
    </dsp:sp>
    <dsp:sp modelId="{3D971A9A-9DC5-429F-AFEC-AD284BA78C6C}">
      <dsp:nvSpPr>
        <dsp:cNvPr id="0" name=""/>
        <dsp:cNvSpPr/>
      </dsp:nvSpPr>
      <dsp:spPr>
        <a:xfrm>
          <a:off x="6314133"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Centros Zonales ICBF</a:t>
          </a:r>
          <a:endParaRPr lang="es-CO" sz="1200" b="1" kern="1200">
            <a:latin typeface="Arial" panose="020B0604020202020204" pitchFamily="34" charset="0"/>
            <a:cs typeface="Arial" panose="020B0604020202020204" pitchFamily="34" charset="0"/>
          </a:endParaRPr>
        </a:p>
      </dsp:txBody>
      <dsp:txXfrm>
        <a:off x="6314133" y="671527"/>
        <a:ext cx="1912303" cy="1147382"/>
      </dsp:txXfrm>
    </dsp:sp>
    <dsp:sp modelId="{F2415F2D-0955-43F5-B2D2-5A13A11673CA}">
      <dsp:nvSpPr>
        <dsp:cNvPr id="0" name=""/>
        <dsp:cNvSpPr/>
      </dsp:nvSpPr>
      <dsp:spPr>
        <a:xfrm>
          <a:off x="8417667"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PUNTOS DISTRIBUCIÓN BIENESTARINA ICBF</a:t>
          </a:r>
        </a:p>
      </dsp:txBody>
      <dsp:txXfrm>
        <a:off x="8417667" y="671527"/>
        <a:ext cx="1912303" cy="1147382"/>
      </dsp:txXfrm>
    </dsp:sp>
    <dsp:sp modelId="{01C4F65D-6DB2-4193-9EC5-B4AE791C1863}">
      <dsp:nvSpPr>
        <dsp:cNvPr id="0" name=""/>
        <dsp:cNvSpPr/>
      </dsp:nvSpPr>
      <dsp:spPr>
        <a:xfrm>
          <a:off x="3531"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2019</a:t>
          </a:r>
          <a:endParaRPr lang="es-CO" sz="1200" b="1" kern="1200">
            <a:latin typeface="Arial" panose="020B0604020202020204" pitchFamily="34" charset="0"/>
            <a:cs typeface="Arial" panose="020B0604020202020204" pitchFamily="34" charset="0"/>
          </a:endParaRPr>
        </a:p>
      </dsp:txBody>
      <dsp:txXfrm>
        <a:off x="3531" y="2010139"/>
        <a:ext cx="1912303" cy="1147382"/>
      </dsp:txXfrm>
    </dsp:sp>
    <dsp:sp modelId="{0698EBFB-FA0D-4262-8290-1F11AA0565DA}">
      <dsp:nvSpPr>
        <dsp:cNvPr id="0" name=""/>
        <dsp:cNvSpPr/>
      </dsp:nvSpPr>
      <dsp:spPr>
        <a:xfrm>
          <a:off x="2107065"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2019</a:t>
          </a:r>
          <a:endParaRPr lang="es-CO" sz="1200" b="1" kern="1200">
            <a:latin typeface="Arial" panose="020B0604020202020204" pitchFamily="34" charset="0"/>
            <a:cs typeface="Arial" panose="020B0604020202020204" pitchFamily="34" charset="0"/>
          </a:endParaRPr>
        </a:p>
      </dsp:txBody>
      <dsp:txXfrm>
        <a:off x="2107065" y="2010139"/>
        <a:ext cx="1912303" cy="1147382"/>
      </dsp:txXfrm>
    </dsp:sp>
    <dsp:sp modelId="{CF49880B-4280-4D12-BC15-25DEB6B6715D}">
      <dsp:nvSpPr>
        <dsp:cNvPr id="0" name=""/>
        <dsp:cNvSpPr/>
      </dsp:nvSpPr>
      <dsp:spPr>
        <a:xfrm>
          <a:off x="4210599"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kern="1200" dirty="0">
            <a:solidFill>
              <a:schemeClr val="bg1"/>
            </a:solidFill>
            <a:latin typeface="Arial" panose="020B0604020202020204" pitchFamily="34" charset="0"/>
            <a:cs typeface="Arial" panose="020B0604020202020204" pitchFamily="34" charset="0"/>
          </a:endParaRPr>
        </a:p>
      </dsp:txBody>
      <dsp:txXfrm>
        <a:off x="4210599" y="2010139"/>
        <a:ext cx="1912303" cy="1147382"/>
      </dsp:txXfrm>
    </dsp:sp>
    <dsp:sp modelId="{9FB66B56-7567-4AA5-B50D-EA3B5DA37166}">
      <dsp:nvSpPr>
        <dsp:cNvPr id="0" name=""/>
        <dsp:cNvSpPr/>
      </dsp:nvSpPr>
      <dsp:spPr>
        <a:xfrm>
          <a:off x="6314133"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Número niñas, niños y adolescentes en situación de vida en calle</a:t>
          </a:r>
          <a:endParaRPr lang="es-CO" sz="1200" b="1" kern="1200">
            <a:latin typeface="Arial" panose="020B0604020202020204" pitchFamily="34" charset="0"/>
            <a:cs typeface="Arial" panose="020B0604020202020204" pitchFamily="34" charset="0"/>
          </a:endParaRPr>
        </a:p>
      </dsp:txBody>
      <dsp:txXfrm>
        <a:off x="6314133" y="2010139"/>
        <a:ext cx="1912303" cy="1147382"/>
      </dsp:txXfrm>
    </dsp:sp>
    <dsp:sp modelId="{AB28D786-B52B-4DA9-844D-6AD67BC04D28}">
      <dsp:nvSpPr>
        <dsp:cNvPr id="0" name=""/>
        <dsp:cNvSpPr/>
      </dsp:nvSpPr>
      <dsp:spPr>
        <a:xfrm>
          <a:off x="8417667"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2017</a:t>
          </a:r>
          <a:endParaRPr lang="es-CO" sz="1200" b="1" kern="1200">
            <a:solidFill>
              <a:schemeClr val="bg1"/>
            </a:solidFill>
            <a:latin typeface="Arial" panose="020B0604020202020204" pitchFamily="34" charset="0"/>
            <a:cs typeface="Arial" panose="020B0604020202020204" pitchFamily="34" charset="0"/>
          </a:endParaRPr>
        </a:p>
      </dsp:txBody>
      <dsp:txXfrm>
        <a:off x="8417667" y="2010139"/>
        <a:ext cx="1912303" cy="1147382"/>
      </dsp:txXfrm>
    </dsp:sp>
    <dsp:sp modelId="{7A68D55E-4B73-488D-B772-088BFC28E552}">
      <dsp:nvSpPr>
        <dsp:cNvPr id="0" name=""/>
        <dsp:cNvSpPr/>
      </dsp:nvSpPr>
      <dsp:spPr>
        <a:xfrm>
          <a:off x="3531" y="3348752"/>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2016</a:t>
          </a:r>
          <a:endParaRPr lang="es-CO" sz="1200" b="1" kern="1200">
            <a:solidFill>
              <a:schemeClr val="bg1"/>
            </a:solidFill>
            <a:latin typeface="Arial" panose="020B0604020202020204" pitchFamily="34" charset="0"/>
            <a:cs typeface="Arial" panose="020B0604020202020204" pitchFamily="34" charset="0"/>
          </a:endParaRPr>
        </a:p>
      </dsp:txBody>
      <dsp:txXfrm>
        <a:off x="3531" y="3348752"/>
        <a:ext cx="1912303" cy="1147382"/>
      </dsp:txXfrm>
    </dsp:sp>
    <dsp:sp modelId="{3E43FB1D-A242-4814-9FB9-EC075BEB3BB3}">
      <dsp:nvSpPr>
        <dsp:cNvPr id="0" name=""/>
        <dsp:cNvSpPr/>
      </dsp:nvSpPr>
      <dsp:spPr>
        <a:xfrm>
          <a:off x="2107065"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Mapa Hogares Comunitarios</a:t>
          </a:r>
        </a:p>
      </dsp:txBody>
      <dsp:txXfrm>
        <a:off x="2107065" y="3348752"/>
        <a:ext cx="1912303" cy="1147382"/>
      </dsp:txXfrm>
    </dsp:sp>
    <dsp:sp modelId="{5BBC0F4C-E4DC-4D97-B301-0C5BA942AF5A}">
      <dsp:nvSpPr>
        <dsp:cNvPr id="0" name=""/>
        <dsp:cNvSpPr/>
      </dsp:nvSpPr>
      <dsp:spPr>
        <a:xfrm>
          <a:off x="4210599"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Direcciones Regionales ICBF</a:t>
          </a:r>
          <a:endParaRPr lang="es-CO" sz="1200" b="1" kern="1200">
            <a:latin typeface="Arial" panose="020B0604020202020204" pitchFamily="34" charset="0"/>
            <a:cs typeface="Arial" panose="020B0604020202020204" pitchFamily="34" charset="0"/>
          </a:endParaRPr>
        </a:p>
      </dsp:txBody>
      <dsp:txXfrm>
        <a:off x="4210599" y="3348752"/>
        <a:ext cx="1912303" cy="1147382"/>
      </dsp:txXfrm>
    </dsp:sp>
    <dsp:sp modelId="{6C1EC5D1-4DC2-4F5F-A75D-37018CBC7B26}">
      <dsp:nvSpPr>
        <dsp:cNvPr id="0" name=""/>
        <dsp:cNvSpPr/>
      </dsp:nvSpPr>
      <dsp:spPr>
        <a:xfrm>
          <a:off x="6314133"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2020</a:t>
          </a:r>
          <a:endParaRPr lang="es-CO" sz="1200" b="1" kern="1200">
            <a:latin typeface="Arial" panose="020B0604020202020204" pitchFamily="34" charset="0"/>
            <a:cs typeface="Arial" panose="020B0604020202020204" pitchFamily="34" charset="0"/>
          </a:endParaRPr>
        </a:p>
      </dsp:txBody>
      <dsp:txXfrm>
        <a:off x="6314133" y="3348752"/>
        <a:ext cx="1912303" cy="1147382"/>
      </dsp:txXfrm>
    </dsp:sp>
    <dsp:sp modelId="{BBE147D6-FB3B-46C4-93B2-4ADA9602213D}">
      <dsp:nvSpPr>
        <dsp:cNvPr id="0" name=""/>
        <dsp:cNvSpPr/>
      </dsp:nvSpPr>
      <dsp:spPr>
        <a:xfrm>
          <a:off x="8417667"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2018</a:t>
          </a:r>
          <a:endParaRPr lang="es-CO" sz="1200" b="1" kern="1200">
            <a:latin typeface="Arial" panose="020B0604020202020204" pitchFamily="34" charset="0"/>
            <a:cs typeface="Arial" panose="020B0604020202020204" pitchFamily="34" charset="0"/>
          </a:endParaRPr>
        </a:p>
      </dsp:txBody>
      <dsp:txXfrm>
        <a:off x="8417667" y="3348752"/>
        <a:ext cx="1912303" cy="1147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8A8FB-FAB6-4F99-A9A0-FB99ECE616AD}">
      <dsp:nvSpPr>
        <dsp:cNvPr id="0" name=""/>
        <dsp:cNvSpPr/>
      </dsp:nvSpPr>
      <dsp:spPr>
        <a:xfrm>
          <a:off x="4477" y="973195"/>
          <a:ext cx="4604802" cy="54174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09484-F790-469D-A40B-E2329F787DAA}">
      <dsp:nvSpPr>
        <dsp:cNvPr id="0" name=""/>
        <dsp:cNvSpPr/>
      </dsp:nvSpPr>
      <dsp:spPr>
        <a:xfrm>
          <a:off x="4477" y="1176651"/>
          <a:ext cx="338285" cy="338285"/>
        </a:xfrm>
        <a:prstGeom prst="rect">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2034B-70C2-4E47-BD05-0D9930E403B9}">
      <dsp:nvSpPr>
        <dsp:cNvPr id="0" name=""/>
        <dsp:cNvSpPr/>
      </dsp:nvSpPr>
      <dsp:spPr>
        <a:xfrm>
          <a:off x="4477"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chemeClr val="accent5">
                  <a:lumMod val="75000"/>
                </a:schemeClr>
              </a:solidFill>
              <a:latin typeface="Arial" panose="020B0604020202020204" pitchFamily="34" charset="0"/>
              <a:cs typeface="Arial" panose="020B0604020202020204" pitchFamily="34" charset="0"/>
            </a:rPr>
            <a:t>CUALITATIVAS</a:t>
          </a:r>
        </a:p>
      </dsp:txBody>
      <dsp:txXfrm>
        <a:off x="4477" y="0"/>
        <a:ext cx="4604802" cy="973195"/>
      </dsp:txXfrm>
    </dsp:sp>
    <dsp:sp modelId="{96CF71F9-7C59-4E0F-8217-688E8CB1A9AA}">
      <dsp:nvSpPr>
        <dsp:cNvPr id="0" name=""/>
        <dsp:cNvSpPr/>
      </dsp:nvSpPr>
      <dsp:spPr>
        <a:xfrm>
          <a:off x="4477" y="1740060"/>
          <a:ext cx="338277" cy="33827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E551A-E7BB-40DA-AF22-48E2FDD54E54}">
      <dsp:nvSpPr>
        <dsp:cNvPr id="0" name=""/>
        <dsp:cNvSpPr/>
      </dsp:nvSpPr>
      <dsp:spPr>
        <a:xfrm>
          <a:off x="326813" y="1769374"/>
          <a:ext cx="4282466" cy="279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nominal</a:t>
          </a:r>
        </a:p>
      </dsp:txBody>
      <dsp:txXfrm>
        <a:off x="326813" y="1769374"/>
        <a:ext cx="4282466" cy="279650"/>
      </dsp:txXfrm>
    </dsp:sp>
    <dsp:sp modelId="{5D6E3891-03AA-4D43-89E5-7AF76AACE13D}">
      <dsp:nvSpPr>
        <dsp:cNvPr id="0" name=""/>
        <dsp:cNvSpPr/>
      </dsp:nvSpPr>
      <dsp:spPr>
        <a:xfrm>
          <a:off x="4477" y="2141155"/>
          <a:ext cx="338277" cy="338277"/>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0902-4B88-4C49-B3AC-B264507E46BE}">
      <dsp:nvSpPr>
        <dsp:cNvPr id="0" name=""/>
        <dsp:cNvSpPr/>
      </dsp:nvSpPr>
      <dsp:spPr>
        <a:xfrm>
          <a:off x="326813" y="2078337"/>
          <a:ext cx="4282466" cy="463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ordinal</a:t>
          </a:r>
        </a:p>
      </dsp:txBody>
      <dsp:txXfrm>
        <a:off x="326813" y="2078337"/>
        <a:ext cx="4282466" cy="463912"/>
      </dsp:txXfrm>
    </dsp:sp>
    <dsp:sp modelId="{C79E9C14-D777-42AD-9185-C4D25298AF97}">
      <dsp:nvSpPr>
        <dsp:cNvPr id="0" name=""/>
        <dsp:cNvSpPr/>
      </dsp:nvSpPr>
      <dsp:spPr>
        <a:xfrm>
          <a:off x="4839520" y="973195"/>
          <a:ext cx="4604802" cy="54174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775D7-FCA5-414B-ADF5-54838CF24214}">
      <dsp:nvSpPr>
        <dsp:cNvPr id="0" name=""/>
        <dsp:cNvSpPr/>
      </dsp:nvSpPr>
      <dsp:spPr>
        <a:xfrm>
          <a:off x="4839520" y="1176651"/>
          <a:ext cx="338285" cy="338285"/>
        </a:xfrm>
        <a:prstGeom prst="rect">
          <a:avLst/>
        </a:prstGeom>
        <a:no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8ABCFB-ABC7-408F-A1C2-EB3F9C2790C7}">
      <dsp:nvSpPr>
        <dsp:cNvPr id="0" name=""/>
        <dsp:cNvSpPr/>
      </dsp:nvSpPr>
      <dsp:spPr>
        <a:xfrm>
          <a:off x="4839520"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rgbClr val="70AD47"/>
              </a:solidFill>
              <a:latin typeface="Arial" panose="020B0604020202020204" pitchFamily="34" charset="0"/>
              <a:cs typeface="Arial" panose="020B0604020202020204" pitchFamily="34" charset="0"/>
            </a:rPr>
            <a:t>CUANTITATIVAS</a:t>
          </a:r>
        </a:p>
      </dsp:txBody>
      <dsp:txXfrm>
        <a:off x="4839520" y="0"/>
        <a:ext cx="4604802" cy="973195"/>
      </dsp:txXfrm>
    </dsp:sp>
    <dsp:sp modelId="{4055B365-09E7-46D6-B36B-E57FC34D42BE}">
      <dsp:nvSpPr>
        <dsp:cNvPr id="0" name=""/>
        <dsp:cNvSpPr/>
      </dsp:nvSpPr>
      <dsp:spPr>
        <a:xfrm>
          <a:off x="4839520" y="1740060"/>
          <a:ext cx="338277" cy="338277"/>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F2DF1C-10D1-4241-894E-02B109350553}">
      <dsp:nvSpPr>
        <dsp:cNvPr id="0" name=""/>
        <dsp:cNvSpPr/>
      </dsp:nvSpPr>
      <dsp:spPr>
        <a:xfrm>
          <a:off x="5161856" y="1761481"/>
          <a:ext cx="4282466" cy="29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Continuas</a:t>
          </a:r>
        </a:p>
      </dsp:txBody>
      <dsp:txXfrm>
        <a:off x="5161856" y="1761481"/>
        <a:ext cx="4282466" cy="295436"/>
      </dsp:txXfrm>
    </dsp:sp>
    <dsp:sp modelId="{C87C5A7B-69CB-491E-B2B2-DDA4481B96DD}">
      <dsp:nvSpPr>
        <dsp:cNvPr id="0" name=""/>
        <dsp:cNvSpPr/>
      </dsp:nvSpPr>
      <dsp:spPr>
        <a:xfrm>
          <a:off x="4839520" y="2169238"/>
          <a:ext cx="338277" cy="33827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73D09-1DE6-46A9-B306-4E32B4AD4CBE}">
      <dsp:nvSpPr>
        <dsp:cNvPr id="0" name=""/>
        <dsp:cNvSpPr/>
      </dsp:nvSpPr>
      <dsp:spPr>
        <a:xfrm>
          <a:off x="5161856" y="2078337"/>
          <a:ext cx="4282466" cy="52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Discretas</a:t>
          </a:r>
        </a:p>
      </dsp:txBody>
      <dsp:txXfrm>
        <a:off x="5161856" y="2078337"/>
        <a:ext cx="4282466" cy="5200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BF0C0-1344-42D1-880C-59F610B3FEA3}" type="datetimeFigureOut">
              <a:rPr lang="es-CO" smtClean="0"/>
              <a:t>19/05/2022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4ACC3-03DD-476C-9CAA-67E3A8468EA9}" type="slidenum">
              <a:rPr lang="es-CO" smtClean="0"/>
              <a:t>‹Nº›</a:t>
            </a:fld>
            <a:endParaRPr lang="es-CO"/>
          </a:p>
        </p:txBody>
      </p:sp>
    </p:spTree>
    <p:extLst>
      <p:ext uri="{BB962C8B-B14F-4D97-AF65-F5344CB8AC3E}">
        <p14:creationId xmlns:p14="http://schemas.microsoft.com/office/powerpoint/2010/main" val="21584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Objetivo del taller y Contexto de datos abiertos: </a:t>
            </a:r>
            <a:r>
              <a:rPr lang="es-ES" b="1" dirty="0"/>
              <a:t>5 minutos</a:t>
            </a:r>
            <a:r>
              <a:rPr lang="es-ES" dirty="0"/>
              <a:t> (Javier Rubio) </a:t>
            </a:r>
            <a:r>
              <a:rPr lang="es-ES" b="1" dirty="0"/>
              <a:t>Apertura y hasta el </a:t>
            </a:r>
            <a:r>
              <a:rPr lang="es-ES" b="1" dirty="0" err="1"/>
              <a:t>slide</a:t>
            </a:r>
            <a:r>
              <a:rPr lang="es-ES" b="1" dirty="0"/>
              <a:t> 9</a:t>
            </a:r>
          </a:p>
          <a:p>
            <a:pPr marL="171450" indent="-171450">
              <a:buFont typeface="Arial" panose="020B0604020202020204" pitchFamily="34" charset="0"/>
              <a:buChar char="•"/>
            </a:pPr>
            <a:r>
              <a:rPr lang="es-ES" dirty="0"/>
              <a:t>Ruleta Inicio </a:t>
            </a:r>
            <a:r>
              <a:rPr lang="es-ES" b="1" dirty="0"/>
              <a:t>8 Min</a:t>
            </a:r>
          </a:p>
          <a:p>
            <a:pPr marL="171450" indent="-171450">
              <a:buFont typeface="Arial" panose="020B0604020202020204" pitchFamily="34" charset="0"/>
              <a:buChar char="•"/>
            </a:pPr>
            <a:r>
              <a:rPr lang="es-ES" dirty="0"/>
              <a:t>Calidad de datos con Open Refine: </a:t>
            </a:r>
            <a:r>
              <a:rPr lang="es-ES" b="1" dirty="0"/>
              <a:t>25 minutos </a:t>
            </a:r>
            <a:r>
              <a:rPr lang="es-ES" dirty="0"/>
              <a:t>(</a:t>
            </a:r>
            <a:r>
              <a:rPr lang="es-ES" b="1" dirty="0"/>
              <a:t>Carlos León</a:t>
            </a:r>
            <a:r>
              <a:rPr lang="es-ES" dirty="0"/>
              <a:t>)</a:t>
            </a:r>
          </a:p>
          <a:p>
            <a:pPr marL="171450" indent="-171450">
              <a:buFont typeface="Arial" panose="020B0604020202020204" pitchFamily="34" charset="0"/>
              <a:buChar char="•"/>
            </a:pPr>
            <a:r>
              <a:rPr lang="es-ES" dirty="0"/>
              <a:t>Análisis de datos con Python y </a:t>
            </a:r>
            <a:r>
              <a:rPr lang="es-ES" dirty="0" err="1"/>
              <a:t>Colab</a:t>
            </a:r>
            <a:r>
              <a:rPr lang="es-ES" dirty="0"/>
              <a:t>: </a:t>
            </a:r>
            <a:r>
              <a:rPr lang="es-ES" b="1" dirty="0"/>
              <a:t>30 minutos </a:t>
            </a:r>
            <a:r>
              <a:rPr lang="es-ES" dirty="0"/>
              <a:t>(</a:t>
            </a:r>
            <a:r>
              <a:rPr lang="es-ES" b="1" dirty="0" err="1"/>
              <a:t>Jose</a:t>
            </a:r>
            <a:r>
              <a:rPr lang="es-ES" b="1" dirty="0"/>
              <a:t> Niño</a:t>
            </a:r>
            <a:r>
              <a:rPr lang="es-ES" dirty="0"/>
              <a:t>)</a:t>
            </a:r>
          </a:p>
          <a:p>
            <a:pPr marL="171450" indent="-171450">
              <a:buFont typeface="Arial" panose="020B0604020202020204" pitchFamily="34" charset="0"/>
              <a:buChar char="•"/>
            </a:pPr>
            <a:r>
              <a:rPr lang="es-ES" dirty="0"/>
              <a:t>Visualización de datos: </a:t>
            </a:r>
            <a:r>
              <a:rPr lang="es-ES" b="1" dirty="0"/>
              <a:t>30 minutos </a:t>
            </a:r>
            <a:r>
              <a:rPr lang="es-ES" dirty="0"/>
              <a:t>(</a:t>
            </a:r>
            <a:r>
              <a:rPr lang="es-ES" b="1" dirty="0"/>
              <a:t>Marian</a:t>
            </a:r>
            <a:r>
              <a:rPr lang="es-ES" dirty="0"/>
              <a:t>)</a:t>
            </a:r>
          </a:p>
          <a:p>
            <a:pPr marL="171450" indent="-171450">
              <a:buFont typeface="Arial" panose="020B0604020202020204" pitchFamily="34" charset="0"/>
              <a:buChar char="•"/>
            </a:pPr>
            <a:r>
              <a:rPr lang="es-ES"/>
              <a:t>Ruleta Afinzamiento </a:t>
            </a:r>
            <a:r>
              <a:rPr lang="es-ES" b="1" dirty="0"/>
              <a:t>7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Preguntas: 10 minutos</a:t>
            </a:r>
          </a:p>
          <a:p>
            <a:pPr marL="171450" indent="-171450">
              <a:buFont typeface="Arial" panose="020B0604020202020204" pitchFamily="34" charset="0"/>
              <a:buChar char="•"/>
            </a:pPr>
            <a:r>
              <a:rPr lang="es-ES" dirty="0"/>
              <a:t>Conclusiones y cierre del Webinar: </a:t>
            </a:r>
            <a:r>
              <a:rPr lang="es-ES" b="1" dirty="0"/>
              <a:t>5 minutos</a:t>
            </a:r>
          </a:p>
          <a:p>
            <a:pPr marL="171450" indent="-171450">
              <a:buFont typeface="Arial" panose="020B0604020202020204" pitchFamily="34" charset="0"/>
              <a:buChar char="•"/>
            </a:pPr>
            <a:r>
              <a:rPr lang="es-ES" dirty="0"/>
              <a:t>Dos horas: </a:t>
            </a:r>
            <a:r>
              <a:rPr lang="es-ES" b="1" dirty="0"/>
              <a:t>4:00 p.m. a 6:00 pm</a:t>
            </a:r>
          </a:p>
          <a:p>
            <a:pPr marL="171450" indent="-171450">
              <a:buFont typeface="Arial" panose="020B0604020202020204" pitchFamily="34" charset="0"/>
              <a:buChar char="•"/>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a:t>
            </a:fld>
            <a:endParaRPr lang="es-CO"/>
          </a:p>
        </p:txBody>
      </p:sp>
    </p:spTree>
    <p:extLst>
      <p:ext uri="{BB962C8B-B14F-4D97-AF65-F5344CB8AC3E}">
        <p14:creationId xmlns:p14="http://schemas.microsoft.com/office/powerpoint/2010/main" val="354338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27</a:t>
            </a:fld>
            <a:endParaRPr lang="es-CO"/>
          </a:p>
        </p:txBody>
      </p:sp>
    </p:spTree>
    <p:extLst>
      <p:ext uri="{BB962C8B-B14F-4D97-AF65-F5344CB8AC3E}">
        <p14:creationId xmlns:p14="http://schemas.microsoft.com/office/powerpoint/2010/main" val="327122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28</a:t>
            </a:fld>
            <a:endParaRPr lang="es-CO"/>
          </a:p>
        </p:txBody>
      </p:sp>
    </p:spTree>
    <p:extLst>
      <p:ext uri="{BB962C8B-B14F-4D97-AF65-F5344CB8AC3E}">
        <p14:creationId xmlns:p14="http://schemas.microsoft.com/office/powerpoint/2010/main" val="401907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31</a:t>
            </a:fld>
            <a:endParaRPr lang="es-CO"/>
          </a:p>
        </p:txBody>
      </p:sp>
    </p:spTree>
    <p:extLst>
      <p:ext uri="{BB962C8B-B14F-4D97-AF65-F5344CB8AC3E}">
        <p14:creationId xmlns:p14="http://schemas.microsoft.com/office/powerpoint/2010/main" val="1030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32</a:t>
            </a:fld>
            <a:endParaRPr lang="es-CO"/>
          </a:p>
        </p:txBody>
      </p:sp>
    </p:spTree>
    <p:extLst>
      <p:ext uri="{BB962C8B-B14F-4D97-AF65-F5344CB8AC3E}">
        <p14:creationId xmlns:p14="http://schemas.microsoft.com/office/powerpoint/2010/main" val="356483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33</a:t>
            </a:fld>
            <a:endParaRPr lang="es-CO"/>
          </a:p>
        </p:txBody>
      </p:sp>
    </p:spTree>
    <p:extLst>
      <p:ext uri="{BB962C8B-B14F-4D97-AF65-F5344CB8AC3E}">
        <p14:creationId xmlns:p14="http://schemas.microsoft.com/office/powerpoint/2010/main" val="3455964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Paradoja</a:t>
            </a:r>
            <a:r>
              <a:rPr lang="en-US" dirty="0">
                <a:cs typeface="Calibri"/>
              </a:rPr>
              <a:t> de Simpson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cual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combinan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lugar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contraria</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los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agregados</a:t>
            </a:r>
            <a:r>
              <a:rPr lang="en-US" sz="1200" b="0" i="0" kern="1200" dirty="0">
                <a:solidFill>
                  <a:schemeClr val="tx1"/>
                </a:solidFill>
                <a:effectLst/>
                <a:latin typeface="+mn-lt"/>
                <a:ea typeface="+mn-ea"/>
                <a:cs typeface="+mn-cs"/>
              </a:rPr>
              <a:t>.</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34</a:t>
            </a:fld>
            <a:endParaRPr lang="es-CO"/>
          </a:p>
        </p:txBody>
      </p:sp>
    </p:spTree>
    <p:extLst>
      <p:ext uri="{BB962C8B-B14F-4D97-AF65-F5344CB8AC3E}">
        <p14:creationId xmlns:p14="http://schemas.microsoft.com/office/powerpoint/2010/main" val="51331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What</a:t>
            </a:r>
            <a:r>
              <a:rPr lang="es-ES" dirty="0"/>
              <a:t>? Acción -  ¿Qué necesitan saber?</a:t>
            </a:r>
          </a:p>
          <a:p>
            <a:r>
              <a:rPr lang="es-ES" dirty="0">
                <a:cs typeface="Calibri"/>
              </a:rPr>
              <a:t>Mecanismo – Mediante que herramienta o medio se presentaran los datos (correo, presentaciones, tableros) </a:t>
            </a:r>
            <a:r>
              <a:rPr lang="es-ES" dirty="0" err="1">
                <a:cs typeface="Calibri"/>
              </a:rPr>
              <a:t>Estatica</a:t>
            </a:r>
            <a:r>
              <a:rPr lang="es-ES" dirty="0">
                <a:cs typeface="Calibri"/>
              </a:rPr>
              <a:t> y </a:t>
            </a:r>
            <a:r>
              <a:rPr lang="es-ES" dirty="0" err="1">
                <a:cs typeface="Calibri"/>
              </a:rPr>
              <a:t>dinamica</a:t>
            </a:r>
            <a:endParaRPr lang="es-ES" dirty="0">
              <a:cs typeface="Calibri"/>
            </a:endParaRPr>
          </a:p>
          <a:p>
            <a:r>
              <a:rPr lang="es-ES" dirty="0">
                <a:cs typeface="Calibri"/>
              </a:rPr>
              <a:t>Tono – Resaltando una tendencia positiva regular o negativa manejo del lenguaje</a:t>
            </a:r>
          </a:p>
          <a:p>
            <a:r>
              <a:rPr lang="es-ES" dirty="0" err="1">
                <a:cs typeface="Calibri"/>
              </a:rPr>
              <a:t>How</a:t>
            </a:r>
            <a:r>
              <a:rPr lang="es-ES" dirty="0">
                <a:cs typeface="Calibri"/>
              </a:rPr>
              <a:t>?  </a:t>
            </a:r>
            <a:r>
              <a:rPr lang="es-ES" dirty="0"/>
              <a:t>¿Qué datos están disponibles que ayudarán a aclarar mi punto? Los datos se convierten en evidencia de respaldo de la historia que construirás y contarás.</a:t>
            </a:r>
            <a:endParaRPr lang="es-E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35</a:t>
            </a:fld>
            <a:endParaRPr lang="es-CO"/>
          </a:p>
        </p:txBody>
      </p:sp>
    </p:spTree>
    <p:extLst>
      <p:ext uri="{BB962C8B-B14F-4D97-AF65-F5344CB8AC3E}">
        <p14:creationId xmlns:p14="http://schemas.microsoft.com/office/powerpoint/2010/main" val="1905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Dominio</a:t>
            </a:r>
            <a:r>
              <a:rPr lang="en-US" dirty="0">
                <a:cs typeface="Calibri"/>
              </a:rPr>
              <a:t> = </a:t>
            </a:r>
            <a:r>
              <a:rPr lang="en-US" dirty="0" err="1">
                <a:cs typeface="Calibri"/>
              </a:rPr>
              <a:t>Usuarios</a:t>
            </a:r>
            <a:r>
              <a:rPr lang="en-US" dirty="0">
                <a:cs typeface="Calibri"/>
              </a:rPr>
              <a:t> </a:t>
            </a:r>
            <a:r>
              <a:rPr lang="en-US" dirty="0" err="1">
                <a:cs typeface="Calibri"/>
              </a:rPr>
              <a:t>Objetivos</a:t>
            </a:r>
            <a:r>
              <a:rPr lang="en-US" dirty="0">
                <a:cs typeface="Calibri"/>
              </a:rPr>
              <a:t>.</a:t>
            </a:r>
          </a:p>
          <a:p>
            <a:r>
              <a:rPr lang="en-US" dirty="0" err="1">
                <a:cs typeface="Calibri"/>
              </a:rPr>
              <a:t>Abstracción</a:t>
            </a:r>
            <a:r>
              <a:rPr lang="en-US" dirty="0">
                <a:cs typeface="Calibri"/>
              </a:rPr>
              <a:t> = </a:t>
            </a:r>
            <a:r>
              <a:rPr lang="en-US" dirty="0" err="1">
                <a:cs typeface="Calibri"/>
              </a:rPr>
              <a:t>Traduccion</a:t>
            </a:r>
            <a:r>
              <a:rPr lang="en-US" dirty="0">
                <a:cs typeface="Calibri"/>
              </a:rPr>
              <a:t> de los </a:t>
            </a:r>
            <a:r>
              <a:rPr lang="en-US" dirty="0" err="1">
                <a:cs typeface="Calibri"/>
              </a:rPr>
              <a:t>detalles</a:t>
            </a:r>
            <a:r>
              <a:rPr lang="en-US" dirty="0">
                <a:cs typeface="Calibri"/>
              </a:rPr>
              <a:t> del </a:t>
            </a:r>
            <a:r>
              <a:rPr lang="en-US" dirty="0" err="1">
                <a:cs typeface="Calibri"/>
              </a:rPr>
              <a:t>dominio</a:t>
            </a:r>
            <a:r>
              <a:rPr lang="en-US" dirty="0">
                <a:cs typeface="Calibri"/>
              </a:rPr>
              <a:t> al </a:t>
            </a:r>
            <a:r>
              <a:rPr lang="en-US" dirty="0" err="1">
                <a:cs typeface="Calibri"/>
              </a:rPr>
              <a:t>vocabulario</a:t>
            </a:r>
            <a:r>
              <a:rPr lang="en-US" dirty="0">
                <a:cs typeface="Calibri"/>
              </a:rPr>
              <a:t> de </a:t>
            </a:r>
            <a:r>
              <a:rPr lang="en-US" dirty="0" err="1">
                <a:cs typeface="Calibri"/>
              </a:rPr>
              <a:t>visualización</a:t>
            </a:r>
            <a:r>
              <a:rPr lang="en-US" dirty="0">
                <a:cs typeface="Calibri"/>
              </a:rPr>
              <a:t>.</a:t>
            </a:r>
          </a:p>
          <a:p>
            <a:r>
              <a:rPr lang="en-US" dirty="0">
                <a:cs typeface="Calibri"/>
              </a:rPr>
              <a:t>What? Que se </a:t>
            </a:r>
            <a:r>
              <a:rPr lang="en-US" dirty="0" err="1">
                <a:cs typeface="Calibri"/>
              </a:rPr>
              <a:t>muestra</a:t>
            </a:r>
            <a:r>
              <a:rPr lang="en-US" dirty="0">
                <a:cs typeface="Calibri"/>
              </a:rPr>
              <a:t>? </a:t>
            </a:r>
            <a:r>
              <a:rPr lang="en-US" dirty="0" err="1">
                <a:cs typeface="Calibri"/>
              </a:rPr>
              <a:t>Abstracción</a:t>
            </a:r>
            <a:r>
              <a:rPr lang="en-US" dirty="0">
                <a:cs typeface="Calibri"/>
              </a:rPr>
              <a:t> de </a:t>
            </a:r>
            <a:r>
              <a:rPr lang="en-US" dirty="0" err="1">
                <a:cs typeface="Calibri"/>
              </a:rPr>
              <a:t>datos</a:t>
            </a:r>
            <a:r>
              <a:rPr lang="en-US" dirty="0">
                <a:cs typeface="Calibri"/>
              </a:rPr>
              <a:t> No solo </a:t>
            </a:r>
            <a:r>
              <a:rPr lang="en-US" dirty="0" err="1">
                <a:cs typeface="Calibri"/>
              </a:rPr>
              <a:t>dibujar</a:t>
            </a:r>
            <a:r>
              <a:rPr lang="en-US" dirty="0">
                <a:cs typeface="Calibri"/>
              </a:rPr>
              <a:t> lo que le dan: </a:t>
            </a:r>
            <a:r>
              <a:rPr lang="en-US" dirty="0" err="1">
                <a:cs typeface="Calibri"/>
              </a:rPr>
              <a:t>transformar</a:t>
            </a:r>
            <a:r>
              <a:rPr lang="en-US" dirty="0">
                <a:cs typeface="Calibri"/>
              </a:rPr>
              <a:t> a </a:t>
            </a:r>
            <a:r>
              <a:rPr lang="en-US" dirty="0" err="1">
                <a:cs typeface="Calibri"/>
              </a:rPr>
              <a:t>nueva</a:t>
            </a:r>
            <a:r>
              <a:rPr lang="en-US" dirty="0">
                <a:cs typeface="Calibri"/>
              </a:rPr>
              <a:t> forma</a:t>
            </a:r>
          </a:p>
          <a:p>
            <a:r>
              <a:rPr lang="en-US" dirty="0">
                <a:cs typeface="Calibri"/>
              </a:rPr>
              <a:t>Why? </a:t>
            </a:r>
            <a:r>
              <a:rPr lang="en-US" dirty="0" err="1">
                <a:cs typeface="Calibri"/>
              </a:rPr>
              <a:t>Porque</a:t>
            </a:r>
            <a:r>
              <a:rPr lang="en-US" dirty="0">
                <a:cs typeface="Calibri"/>
              </a:rPr>
              <a:t> le </a:t>
            </a:r>
            <a:r>
              <a:rPr lang="en-US" dirty="0" err="1">
                <a:cs typeface="Calibri"/>
              </a:rPr>
              <a:t>interesa</a:t>
            </a:r>
            <a:r>
              <a:rPr lang="en-US" dirty="0">
                <a:cs typeface="Calibri"/>
              </a:rPr>
              <a:t> al </a:t>
            </a:r>
            <a:r>
              <a:rPr lang="en-US" dirty="0" err="1">
                <a:cs typeface="Calibri"/>
              </a:rPr>
              <a:t>usuario</a:t>
            </a:r>
            <a:r>
              <a:rPr lang="en-US" dirty="0">
                <a:cs typeface="Calibri"/>
              </a:rPr>
              <a:t>? </a:t>
            </a:r>
            <a:r>
              <a:rPr lang="en-US" dirty="0" err="1">
                <a:cs typeface="Calibri"/>
              </a:rPr>
              <a:t>Abstraccion</a:t>
            </a:r>
            <a:r>
              <a:rPr lang="en-US" dirty="0">
                <a:cs typeface="Calibri"/>
              </a:rPr>
              <a:t> de </a:t>
            </a:r>
            <a:r>
              <a:rPr lang="en-US" dirty="0" err="1">
                <a:cs typeface="Calibri"/>
              </a:rPr>
              <a:t>Tareas</a:t>
            </a:r>
            <a:r>
              <a:rPr lang="en-US" dirty="0">
                <a:cs typeface="Calibri"/>
              </a:rPr>
              <a:t>. </a:t>
            </a:r>
            <a:r>
              <a:rPr lang="en-US" dirty="0" err="1">
                <a:cs typeface="Calibri"/>
              </a:rPr>
              <a:t>Presentacion</a:t>
            </a:r>
            <a:r>
              <a:rPr lang="en-US" dirty="0">
                <a:cs typeface="Calibri"/>
              </a:rPr>
              <a:t> de </a:t>
            </a:r>
            <a:r>
              <a:rPr lang="en-US" dirty="0" err="1">
                <a:cs typeface="Calibri"/>
              </a:rPr>
              <a:t>resultado</a:t>
            </a:r>
            <a:r>
              <a:rPr lang="en-US" dirty="0">
                <a:cs typeface="Calibri"/>
              </a:rPr>
              <a:t>, </a:t>
            </a:r>
            <a:r>
              <a:rPr lang="en-US" dirty="0" err="1">
                <a:cs typeface="Calibri"/>
              </a:rPr>
              <a:t>seguimiento</a:t>
            </a:r>
            <a:r>
              <a:rPr lang="en-US" dirty="0">
                <a:cs typeface="Calibri"/>
              </a:rPr>
              <a:t> Key metrics.</a:t>
            </a:r>
          </a:p>
          <a:p>
            <a:r>
              <a:rPr lang="en-US" dirty="0" err="1">
                <a:cs typeface="Calibri"/>
              </a:rPr>
              <a:t>Idioma</a:t>
            </a:r>
            <a:r>
              <a:rPr lang="en-US" dirty="0">
                <a:cs typeface="Calibri"/>
              </a:rPr>
              <a:t> = (</a:t>
            </a:r>
            <a:r>
              <a:rPr lang="en-US" dirty="0" err="1">
                <a:cs typeface="Calibri"/>
              </a:rPr>
              <a:t>Representacion</a:t>
            </a:r>
            <a:r>
              <a:rPr lang="en-US" dirty="0">
                <a:cs typeface="Calibri"/>
              </a:rPr>
              <a:t>) </a:t>
            </a:r>
          </a:p>
          <a:p>
            <a:r>
              <a:rPr lang="en-US" dirty="0">
                <a:cs typeface="Calibri"/>
              </a:rPr>
              <a:t>How? Como se </a:t>
            </a:r>
            <a:r>
              <a:rPr lang="en-US" dirty="0" err="1">
                <a:cs typeface="Calibri"/>
              </a:rPr>
              <a:t>muestra</a:t>
            </a:r>
            <a:r>
              <a:rPr lang="en-US" dirty="0">
                <a:cs typeface="Calibri"/>
              </a:rPr>
              <a:t>? </a:t>
            </a:r>
          </a:p>
          <a:p>
            <a:r>
              <a:rPr lang="en-US" dirty="0">
                <a:cs typeface="Calibri"/>
              </a:rPr>
              <a:t>- </a:t>
            </a:r>
            <a:r>
              <a:rPr lang="en-US" dirty="0" err="1">
                <a:cs typeface="Calibri"/>
              </a:rPr>
              <a:t>Codificacion</a:t>
            </a:r>
            <a:r>
              <a:rPr lang="en-US" dirty="0">
                <a:cs typeface="Calibri"/>
              </a:rPr>
              <a:t> visual: Como </a:t>
            </a:r>
            <a:r>
              <a:rPr lang="en-US" dirty="0" err="1">
                <a:cs typeface="Calibri"/>
              </a:rPr>
              <a:t>dibujarlo</a:t>
            </a:r>
            <a:r>
              <a:rPr lang="en-US" dirty="0">
                <a:cs typeface="Calibri"/>
              </a:rPr>
              <a:t>?</a:t>
            </a:r>
          </a:p>
          <a:p>
            <a:r>
              <a:rPr lang="en-US" dirty="0">
                <a:cs typeface="Calibri"/>
              </a:rPr>
              <a:t>- </a:t>
            </a:r>
            <a:r>
              <a:rPr lang="en-US" dirty="0" err="1">
                <a:cs typeface="Calibri"/>
              </a:rPr>
              <a:t>Intreacción</a:t>
            </a:r>
            <a:r>
              <a:rPr lang="en-US" dirty="0">
                <a:cs typeface="Calibri"/>
              </a:rPr>
              <a:t>: Como </a:t>
            </a:r>
            <a:r>
              <a:rPr lang="en-US" dirty="0" err="1">
                <a:cs typeface="Calibri"/>
              </a:rPr>
              <a:t>manipularlo</a:t>
            </a:r>
            <a:r>
              <a:rPr lang="en-US" dirty="0">
                <a:cs typeface="Calibri"/>
              </a:rPr>
              <a:t>?</a:t>
            </a:r>
          </a:p>
          <a:p>
            <a:r>
              <a:rPr lang="en-US" dirty="0" err="1">
                <a:cs typeface="Calibri"/>
              </a:rPr>
              <a:t>Algoritmo</a:t>
            </a:r>
            <a:r>
              <a:rPr lang="en-US" dirty="0">
                <a:cs typeface="Calibri"/>
              </a:rPr>
              <a:t> = Script - </a:t>
            </a:r>
            <a:r>
              <a:rPr lang="en-US" dirty="0" err="1">
                <a:cs typeface="Calibri"/>
              </a:rPr>
              <a:t>Computación</a:t>
            </a:r>
            <a:r>
              <a:rPr lang="en-US" dirty="0">
                <a:cs typeface="Calibri"/>
              </a:rPr>
              <a:t> </a:t>
            </a:r>
            <a:r>
              <a:rPr lang="en-US" dirty="0" err="1">
                <a:cs typeface="Calibri"/>
              </a:rPr>
              <a:t>Eficiente</a:t>
            </a:r>
            <a:r>
              <a:rPr lang="en-US" dirty="0">
                <a:cs typeface="Calibri"/>
              </a:rPr>
              <a:t>. </a:t>
            </a:r>
            <a:endParaRPr lang="en-US"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36</a:t>
            </a:fld>
            <a:endParaRPr lang="es-CO"/>
          </a:p>
        </p:txBody>
      </p:sp>
    </p:spTree>
    <p:extLst>
      <p:ext uri="{BB962C8B-B14F-4D97-AF65-F5344CB8AC3E}">
        <p14:creationId xmlns:p14="http://schemas.microsoft.com/office/powerpoint/2010/main" val="312176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Los </a:t>
            </a:r>
            <a:r>
              <a:rPr lang="en-US" dirty="0" err="1">
                <a:cs typeface="Calibri"/>
              </a:rPr>
              <a:t>diferentes</a:t>
            </a:r>
            <a:r>
              <a:rPr lang="en-US" dirty="0">
                <a:cs typeface="Calibri"/>
              </a:rPr>
              <a:t> </a:t>
            </a:r>
            <a:r>
              <a:rPr lang="en-US" dirty="0" err="1">
                <a:cs typeface="Calibri"/>
              </a:rPr>
              <a:t>lenguajes</a:t>
            </a:r>
            <a:r>
              <a:rPr lang="en-US" dirty="0">
                <a:cs typeface="Calibri"/>
              </a:rPr>
              <a:t> de </a:t>
            </a:r>
            <a:r>
              <a:rPr lang="en-US" dirty="0" err="1">
                <a:cs typeface="Calibri"/>
              </a:rPr>
              <a:t>programación</a:t>
            </a:r>
            <a:r>
              <a:rPr lang="en-US" dirty="0">
                <a:cs typeface="Calibri"/>
              </a:rPr>
              <a:t> que </a:t>
            </a:r>
            <a:r>
              <a:rPr lang="en-US" dirty="0" err="1">
                <a:cs typeface="Calibri"/>
              </a:rPr>
              <a:t>existen</a:t>
            </a:r>
            <a:r>
              <a:rPr lang="en-US" dirty="0">
                <a:cs typeface="Calibri"/>
              </a:rPr>
              <a:t>  para la </a:t>
            </a:r>
            <a:r>
              <a:rPr lang="en-US" dirty="0" err="1">
                <a:cs typeface="Calibri"/>
              </a:rPr>
              <a:t>visualización</a:t>
            </a:r>
            <a:r>
              <a:rPr lang="en-US" dirty="0">
                <a:cs typeface="Calibri"/>
              </a:rPr>
              <a:t>.</a:t>
            </a:r>
          </a:p>
          <a:p>
            <a:r>
              <a:rPr lang="en-US" dirty="0">
                <a:cs typeface="Calibri"/>
              </a:rPr>
              <a:t>Python: Pandas</a:t>
            </a:r>
          </a:p>
          <a:p>
            <a:r>
              <a:rPr lang="en-US" dirty="0">
                <a:cs typeface="Calibri"/>
              </a:rPr>
              <a:t>Matplotlib</a:t>
            </a:r>
          </a:p>
          <a:p>
            <a:r>
              <a:rPr lang="en-US" dirty="0" err="1">
                <a:cs typeface="Calibri"/>
              </a:rPr>
              <a:t>Boken</a:t>
            </a:r>
            <a:endParaRPr lang="en-US" dirty="0">
              <a:cs typeface="Calibri"/>
            </a:endParaRPr>
          </a:p>
          <a:p>
            <a:r>
              <a:rPr lang="en-US" dirty="0">
                <a:cs typeface="Calibri"/>
              </a:rPr>
              <a:t>Seaborn</a:t>
            </a:r>
          </a:p>
          <a:p>
            <a:r>
              <a:rPr lang="en-US" dirty="0" err="1">
                <a:cs typeface="Calibri"/>
              </a:rPr>
              <a:t>Plotly</a:t>
            </a:r>
            <a:endParaRPr lang="en-US" dirty="0">
              <a:cs typeface="Calibri"/>
            </a:endParaRPr>
          </a:p>
          <a:p>
            <a:r>
              <a:rPr lang="en-US" dirty="0">
                <a:cs typeface="Calibri"/>
              </a:rPr>
              <a:t>Folium</a:t>
            </a:r>
          </a:p>
          <a:p>
            <a:endParaRPr lang="en-US" dirty="0">
              <a:cs typeface="Calibri"/>
            </a:endParaRPr>
          </a:p>
          <a:p>
            <a:r>
              <a:rPr lang="en-US" dirty="0">
                <a:cs typeface="Calibri"/>
              </a:rPr>
              <a:t>Ggplot2</a:t>
            </a:r>
          </a:p>
          <a:p>
            <a:endParaRPr lang="en-US" dirty="0">
              <a:cs typeface="Calibri"/>
            </a:endParaRPr>
          </a:p>
          <a:p>
            <a:r>
              <a:rPr lang="en-US" dirty="0">
                <a:cs typeface="Calibri"/>
              </a:rPr>
              <a:t>D3: </a:t>
            </a:r>
            <a:r>
              <a:rPr lang="en-US" dirty="0" err="1">
                <a:cs typeface="Calibri"/>
              </a:rPr>
              <a:t>Plotly</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37</a:t>
            </a:fld>
            <a:endParaRPr lang="es-CO"/>
          </a:p>
        </p:txBody>
      </p:sp>
    </p:spTree>
    <p:extLst>
      <p:ext uri="{BB962C8B-B14F-4D97-AF65-F5344CB8AC3E}">
        <p14:creationId xmlns:p14="http://schemas.microsoft.com/office/powerpoint/2010/main" val="247889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40</a:t>
            </a:fld>
            <a:endParaRPr lang="es-CO"/>
          </a:p>
        </p:txBody>
      </p:sp>
    </p:spTree>
    <p:extLst>
      <p:ext uri="{BB962C8B-B14F-4D97-AF65-F5344CB8AC3E}">
        <p14:creationId xmlns:p14="http://schemas.microsoft.com/office/powerpoint/2010/main" val="387424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a:t>
            </a:fld>
            <a:endParaRPr lang="es-CO"/>
          </a:p>
        </p:txBody>
      </p:sp>
    </p:spTree>
    <p:extLst>
      <p:ext uri="{BB962C8B-B14F-4D97-AF65-F5344CB8AC3E}">
        <p14:creationId xmlns:p14="http://schemas.microsoft.com/office/powerpoint/2010/main" val="193324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En los años 50, los investigadores empezaron a estudiar las cuestiones de calidad, especialmente para la calidad de los productos, y una serie de definiciones, por ejemplo, la calidad es "el grado en que un conjunto de características inherentes cumplen los requisitos" (administración general de la supervisión de la calidad, 2008); "aptitud para el uso" (Wang &amp; </a:t>
            </a:r>
            <a:r>
              <a:rPr lang="es-CO" sz="1200" b="0" i="0" err="1">
                <a:effectLst/>
                <a:latin typeface="Helvetica Neue"/>
                <a:ea typeface="Helvetica Neue"/>
                <a:cs typeface="Helvetica Neue"/>
                <a:sym typeface="Helvetica Neue"/>
              </a:rPr>
              <a:t>Strong</a:t>
            </a:r>
            <a:r>
              <a:rPr lang="es-CO" sz="1200" b="0" i="0">
                <a:effectLst/>
                <a:latin typeface="Helvetica Neue"/>
                <a:ea typeface="Helvetica Neue"/>
                <a:cs typeface="Helvetica Neue"/>
                <a:sym typeface="Helvetica Neue"/>
              </a:rPr>
              <a:t>, 1996); "conformidad a los requisitos" (Crosby, 1988) fueron publicados. Posteriormente, con el rápido desarrollo de la tecnología de la información, la investigación se dirigió al estudio de la calidad de los datos.</a:t>
            </a:r>
            <a:r>
              <a:rPr lang="es-CO" sz="1200" b="0" i="0" baseline="0">
                <a:effectLst/>
                <a:latin typeface="Helvetica Neue"/>
                <a:ea typeface="Helvetica Neue"/>
                <a:cs typeface="Helvetica Neue"/>
                <a:sym typeface="Helvetica Neue"/>
              </a:rPr>
              <a:t> Tomado de http://datascience.codata.org/articles/10.5334/dsj-2015-002/ </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13</a:t>
            </a:fld>
            <a:endParaRPr lang="es-CO"/>
          </a:p>
        </p:txBody>
      </p:sp>
    </p:spTree>
    <p:extLst>
      <p:ext uri="{BB962C8B-B14F-4D97-AF65-F5344CB8AC3E}">
        <p14:creationId xmlns:p14="http://schemas.microsoft.com/office/powerpoint/2010/main" val="163192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Diferencia entre Full HD y Ultra HD o 4K:</a:t>
            </a:r>
            <a:r>
              <a:rPr lang="es-CO" sz="1200" b="0" i="0" baseline="0">
                <a:effectLst/>
                <a:latin typeface="Helvetica Neue"/>
                <a:ea typeface="Helvetica Neue"/>
                <a:cs typeface="Helvetica Neue"/>
                <a:sym typeface="Helvetica Neue"/>
              </a:rPr>
              <a:t> La resolución de Full HD es de 1920 x 1080 pixeles para un total de 2.073.600 pixeles, mientras ULTRA HD es de 3840 x 2160 ósea 8.294.400 pixeles, en total 4 veces mas, lo que no permite a una persona distinguir los pixeles y se tendrá una experiencia más envolvente.</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14</a:t>
            </a:fld>
            <a:endParaRPr lang="es-CO"/>
          </a:p>
        </p:txBody>
      </p:sp>
    </p:spTree>
    <p:extLst>
      <p:ext uri="{BB962C8B-B14F-4D97-AF65-F5344CB8AC3E}">
        <p14:creationId xmlns:p14="http://schemas.microsoft.com/office/powerpoint/2010/main" val="348379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15</a:t>
            </a:fld>
            <a:endParaRPr lang="es-CO"/>
          </a:p>
        </p:txBody>
      </p:sp>
    </p:spTree>
    <p:extLst>
      <p:ext uri="{BB962C8B-B14F-4D97-AF65-F5344CB8AC3E}">
        <p14:creationId xmlns:p14="http://schemas.microsoft.com/office/powerpoint/2010/main" val="38870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16</a:t>
            </a:fld>
            <a:endParaRPr lang="es-CO"/>
          </a:p>
        </p:txBody>
      </p:sp>
    </p:spTree>
    <p:extLst>
      <p:ext uri="{BB962C8B-B14F-4D97-AF65-F5344CB8AC3E}">
        <p14:creationId xmlns:p14="http://schemas.microsoft.com/office/powerpoint/2010/main" val="2955999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sz="1200" b="0" i="0">
                <a:effectLst/>
                <a:latin typeface="Helvetica Neue"/>
                <a:ea typeface="Helvetica Neue"/>
                <a:cs typeface="Helvetica Neue"/>
                <a:sym typeface="Helvetica Neue"/>
              </a:rPr>
              <a:t>El término </a:t>
            </a:r>
            <a:r>
              <a:rPr lang="es-CO" sz="1200" b="1" i="0">
                <a:effectLst/>
                <a:latin typeface="Helvetica Neue"/>
                <a:ea typeface="Helvetica Neue"/>
                <a:cs typeface="Helvetica Neue"/>
                <a:sym typeface="Helvetica Neue"/>
              </a:rPr>
              <a:t>metadatos</a:t>
            </a:r>
            <a:r>
              <a:rPr lang="es-CO" sz="1200" b="0" i="0">
                <a:effectLst/>
                <a:latin typeface="Helvetica Neue"/>
                <a:ea typeface="Helvetica Neue"/>
                <a:cs typeface="Helvetica Neue"/>
                <a:sym typeface="Helvetica Neue"/>
              </a:rPr>
              <a:t> describe varios atributos de los objetos de información y les otorga significado, contexto y organización.</a:t>
            </a:r>
            <a:endParaRPr lang="es-CO" baseline="0"/>
          </a:p>
        </p:txBody>
      </p:sp>
    </p:spTree>
    <p:extLst>
      <p:ext uri="{BB962C8B-B14F-4D97-AF65-F5344CB8AC3E}">
        <p14:creationId xmlns:p14="http://schemas.microsoft.com/office/powerpoint/2010/main" val="205973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n-US" sz="1200" b="0" i="0" dirty="0" err="1">
                <a:solidFill>
                  <a:srgbClr val="333333"/>
                </a:solidFill>
                <a:effectLst/>
                <a:latin typeface="Nunito"/>
              </a:rPr>
              <a:t>Todo</a:t>
            </a:r>
            <a:r>
              <a:rPr lang="en-US" sz="1200" b="0" i="0" dirty="0">
                <a:solidFill>
                  <a:srgbClr val="333333"/>
                </a:solidFill>
                <a:effectLst/>
                <a:latin typeface="Nunito"/>
              </a:rPr>
              <a:t> el </a:t>
            </a:r>
            <a:r>
              <a:rPr lang="en-US" sz="1200" b="0" i="0" dirty="0" err="1">
                <a:solidFill>
                  <a:srgbClr val="333333"/>
                </a:solidFill>
                <a:effectLst/>
                <a:latin typeface="Nunito"/>
              </a:rPr>
              <a:t>tiempo</a:t>
            </a:r>
            <a:r>
              <a:rPr lang="en-US" sz="1200" b="0" i="0" dirty="0">
                <a:solidFill>
                  <a:srgbClr val="333333"/>
                </a:solidFill>
                <a:effectLst/>
                <a:latin typeface="Nunito"/>
              </a:rPr>
              <a:t> se </a:t>
            </a:r>
            <a:r>
              <a:rPr lang="en-US" sz="1200" b="0" i="0" dirty="0" err="1">
                <a:solidFill>
                  <a:srgbClr val="333333"/>
                </a:solidFill>
                <a:effectLst/>
                <a:latin typeface="Nunito"/>
              </a:rPr>
              <a:t>están</a:t>
            </a:r>
            <a:r>
              <a:rPr lang="en-US" sz="1200" b="0" i="0" dirty="0">
                <a:solidFill>
                  <a:srgbClr val="333333"/>
                </a:solidFill>
                <a:effectLst/>
                <a:latin typeface="Nunito"/>
              </a:rPr>
              <a:t> </a:t>
            </a:r>
            <a:r>
              <a:rPr lang="en-US" sz="1200" b="0" i="0" dirty="0" err="1">
                <a:solidFill>
                  <a:srgbClr val="333333"/>
                </a:solidFill>
                <a:effectLst/>
                <a:latin typeface="Nunito"/>
              </a:rPr>
              <a:t>generando</a:t>
            </a:r>
            <a:r>
              <a:rPr lang="en-US" sz="1200" b="0" i="0" dirty="0">
                <a:solidFill>
                  <a:srgbClr val="333333"/>
                </a:solidFill>
                <a:effectLst/>
                <a:latin typeface="Nunito"/>
              </a:rPr>
              <a:t>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Trinos</a:t>
            </a:r>
            <a:r>
              <a:rPr lang="en-US" sz="1200" b="0" i="0" dirty="0">
                <a:solidFill>
                  <a:srgbClr val="333333"/>
                </a:solidFill>
                <a:effectLst/>
                <a:latin typeface="Nunito"/>
              </a:rPr>
              <a:t>, posts de Instagram, bases de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encuestas</a:t>
            </a:r>
            <a:r>
              <a:rPr lang="en-US" sz="1200" b="0" i="0" dirty="0">
                <a:solidFill>
                  <a:srgbClr val="333333"/>
                </a:solidFill>
                <a:effectLst/>
                <a:latin typeface="Nunito"/>
              </a:rPr>
              <a:t>, </a:t>
            </a:r>
            <a:r>
              <a:rPr lang="en-US" sz="1200" b="0" i="0" dirty="0" err="1">
                <a:solidFill>
                  <a:srgbClr val="333333"/>
                </a:solidFill>
                <a:effectLst/>
                <a:latin typeface="Nunito"/>
              </a:rPr>
              <a:t>películas</a:t>
            </a:r>
            <a:r>
              <a:rPr lang="en-US" sz="1200" b="0" i="0" dirty="0">
                <a:solidFill>
                  <a:srgbClr val="333333"/>
                </a:solidFill>
                <a:effectLst/>
                <a:latin typeface="Nunito"/>
              </a:rPr>
              <a:t> y </a:t>
            </a:r>
            <a:r>
              <a:rPr lang="en-US" sz="1200" b="0" i="0" dirty="0" err="1">
                <a:solidFill>
                  <a:srgbClr val="333333"/>
                </a:solidFill>
                <a:effectLst/>
                <a:latin typeface="Nunito"/>
              </a:rPr>
              <a:t>comentarios</a:t>
            </a:r>
            <a:endParaRPr lang="en-US" sz="1200" b="0" i="0" dirty="0">
              <a:solidFill>
                <a:srgbClr val="333333"/>
              </a:solidFill>
              <a:effectLst/>
              <a:latin typeface="Nunito"/>
            </a:endParaRPr>
          </a:p>
          <a:p>
            <a:pPr marL="171450" indent="-171450" algn="l">
              <a:buFont typeface="Arial" panose="020B0604020202020204" pitchFamily="34" charset="0"/>
              <a:buChar char="•"/>
            </a:pPr>
            <a:r>
              <a:rPr lang="en-US" sz="1200" b="0" i="0" dirty="0">
                <a:solidFill>
                  <a:srgbClr val="333333"/>
                </a:solidFill>
                <a:effectLst/>
                <a:latin typeface="Nunito"/>
              </a:rPr>
              <a:t>1 </a:t>
            </a:r>
            <a:r>
              <a:rPr lang="en-US" sz="1200" b="0" i="0" dirty="0" err="1">
                <a:solidFill>
                  <a:srgbClr val="333333"/>
                </a:solidFill>
                <a:effectLst/>
                <a:latin typeface="Nunito"/>
              </a:rPr>
              <a:t>zetabyte</a:t>
            </a:r>
            <a:r>
              <a:rPr lang="en-US" sz="1200" b="0" i="0" dirty="0">
                <a:solidFill>
                  <a:srgbClr val="333333"/>
                </a:solidFill>
                <a:effectLst/>
                <a:latin typeface="Nunito"/>
              </a:rPr>
              <a:t> = 1.000 petabytes = 1.000 </a:t>
            </a:r>
            <a:r>
              <a:rPr lang="en-US" sz="1200" b="0" i="0" dirty="0" err="1">
                <a:solidFill>
                  <a:srgbClr val="333333"/>
                </a:solidFill>
                <a:effectLst/>
                <a:latin typeface="Nunito"/>
              </a:rPr>
              <a:t>millones</a:t>
            </a:r>
            <a:r>
              <a:rPr lang="en-US" sz="1200" b="0" i="0" dirty="0">
                <a:solidFill>
                  <a:srgbClr val="333333"/>
                </a:solidFill>
                <a:effectLst/>
                <a:latin typeface="Nunito"/>
              </a:rPr>
              <a:t> de TB = 1 billon de GB</a:t>
            </a:r>
          </a:p>
          <a:p>
            <a:pPr marL="171450" indent="-171450" algn="l">
              <a:buFont typeface="Arial" panose="020B0604020202020204" pitchFamily="34" charset="0"/>
              <a:buChar char="•"/>
            </a:pPr>
            <a:r>
              <a:rPr lang="en-US" sz="1200" b="0" i="0" dirty="0">
                <a:solidFill>
                  <a:srgbClr val="333333"/>
                </a:solidFill>
                <a:effectLst/>
                <a:latin typeface="Nunito"/>
              </a:rPr>
              <a:t>If you were to store 175 zettabytes on DVDs, your stack of DVDs would be long enough to circle Earth 222 times. If you attempted to download 175 zettabytes at the average current internet connection speed, it would take you 1.8 billion years to download</a:t>
            </a:r>
          </a:p>
          <a:p>
            <a:pPr marL="171450" indent="-171450" algn="l">
              <a:buFont typeface="Arial" panose="020B0604020202020204" pitchFamily="34" charset="0"/>
              <a:buChar char="•"/>
            </a:pPr>
            <a:r>
              <a:rPr lang="en-US" sz="1200" b="0" i="0" dirty="0" err="1">
                <a:solidFill>
                  <a:srgbClr val="333333"/>
                </a:solidFill>
                <a:effectLst/>
                <a:latin typeface="Nunito"/>
              </a:rPr>
              <a:t>Modelo</a:t>
            </a:r>
            <a:r>
              <a:rPr lang="en-US" sz="1200" b="0" i="0" dirty="0">
                <a:solidFill>
                  <a:srgbClr val="333333"/>
                </a:solidFill>
                <a:effectLst/>
                <a:latin typeface="Nunito"/>
              </a:rPr>
              <a:t> de </a:t>
            </a:r>
            <a:r>
              <a:rPr lang="en-US" sz="1200" b="0" i="0" dirty="0" err="1">
                <a:solidFill>
                  <a:srgbClr val="333333"/>
                </a:solidFill>
                <a:effectLst/>
                <a:latin typeface="Nunito"/>
              </a:rPr>
              <a:t>explotación</a:t>
            </a:r>
            <a:r>
              <a:rPr lang="en-US" sz="1200" b="0" i="0" dirty="0">
                <a:solidFill>
                  <a:srgbClr val="333333"/>
                </a:solidFill>
                <a:effectLst/>
                <a:latin typeface="Nunito"/>
              </a:rPr>
              <a:t> de </a:t>
            </a:r>
            <a:r>
              <a:rPr lang="en-US" sz="1200" b="0" i="0" dirty="0" err="1">
                <a:solidFill>
                  <a:srgbClr val="333333"/>
                </a:solidFill>
                <a:effectLst/>
                <a:latin typeface="Nunito"/>
              </a:rPr>
              <a:t>datos</a:t>
            </a:r>
            <a:r>
              <a:rPr lang="en-US" sz="1200" b="0" i="0" dirty="0">
                <a:solidFill>
                  <a:srgbClr val="333333"/>
                </a:solidFill>
                <a:effectLst/>
                <a:latin typeface="Nunito"/>
              </a:rPr>
              <a:t> para </a:t>
            </a:r>
            <a:r>
              <a:rPr lang="en-US" sz="1200" b="0" i="0" dirty="0" err="1">
                <a:solidFill>
                  <a:srgbClr val="333333"/>
                </a:solidFill>
                <a:effectLst/>
                <a:latin typeface="Nunito"/>
              </a:rPr>
              <a:t>entidades</a:t>
            </a:r>
            <a:r>
              <a:rPr lang="en-US" sz="1200" b="0" i="0" dirty="0">
                <a:solidFill>
                  <a:srgbClr val="333333"/>
                </a:solidFill>
                <a:effectLst/>
                <a:latin typeface="Nunito"/>
              </a:rPr>
              <a:t> </a:t>
            </a:r>
            <a:r>
              <a:rPr lang="en-US" sz="1200" b="0" i="0" dirty="0" err="1">
                <a:solidFill>
                  <a:srgbClr val="333333"/>
                </a:solidFill>
                <a:effectLst/>
                <a:latin typeface="Nunito"/>
              </a:rPr>
              <a:t>públicas</a:t>
            </a:r>
            <a:r>
              <a:rPr lang="en-US" sz="1200" b="0" i="0" dirty="0">
                <a:solidFill>
                  <a:srgbClr val="333333"/>
                </a:solidFill>
                <a:effectLst/>
                <a:latin typeface="Nunito"/>
              </a:rPr>
              <a:t> </a:t>
            </a:r>
            <a:r>
              <a:rPr lang="en-US" sz="1200" b="0" i="0" dirty="0" err="1">
                <a:solidFill>
                  <a:srgbClr val="333333"/>
                </a:solidFill>
                <a:effectLst/>
                <a:latin typeface="Nunito"/>
              </a:rPr>
              <a:t>julio</a:t>
            </a:r>
            <a:r>
              <a:rPr lang="en-US" sz="1200" b="0" i="0" dirty="0">
                <a:solidFill>
                  <a:srgbClr val="333333"/>
                </a:solidFill>
                <a:effectLst/>
                <a:latin typeface="Nunito"/>
              </a:rPr>
              <a:t> de 2021: Big data es el </a:t>
            </a:r>
            <a:r>
              <a:rPr lang="es-MX" dirty="0"/>
              <a:t>sistema sociotécnico 3 en el que convergen (1) tecnologías de punta en constante evolución para enfrentar los retos del procesamiento masivo;, (2) procesos que garantizan aproximaciones sistemáticas y repetibles; y (3) personas y organizaciones que ejecutan procesos y son los beneficiarios de los productos y servicios derivados https://colaboracion.dnp.gov.co/CDT/Desarrollo%20Digital/Documentos/Modelo%20Explotacion%20de%20datos/0%20Modelo%20de%20implementacion%20de%20explotacion%20de%20datos.pdf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err="1">
                <a:solidFill>
                  <a:srgbClr val="333333"/>
                </a:solidFill>
                <a:effectLst/>
                <a:latin typeface="Nunito"/>
              </a:rPr>
              <a:t>Conpes</a:t>
            </a:r>
            <a:r>
              <a:rPr lang="en-US" sz="1200" b="0" i="0" dirty="0">
                <a:solidFill>
                  <a:srgbClr val="333333"/>
                </a:solidFill>
                <a:effectLst/>
                <a:latin typeface="Nunito"/>
              </a:rPr>
              <a:t> 3920 de 2018 https://colaboracion.dnp.gov.co/CDT/Conpes/Econ%C3%B3micos/3920.pdf</a:t>
            </a:r>
          </a:p>
          <a:p>
            <a:pPr marL="0" indent="0" algn="l">
              <a:buFont typeface="Arial" panose="020B0604020202020204" pitchFamily="34" charset="0"/>
              <a:buNone/>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21</a:t>
            </a:fld>
            <a:endParaRPr lang="es-CO"/>
          </a:p>
        </p:txBody>
      </p:sp>
    </p:spTree>
    <p:extLst>
      <p:ext uri="{BB962C8B-B14F-4D97-AF65-F5344CB8AC3E}">
        <p14:creationId xmlns:p14="http://schemas.microsoft.com/office/powerpoint/2010/main" val="36690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endParaRPr lang="en-US" sz="1800" b="0" i="0">
              <a:solidFill>
                <a:srgbClr val="333333"/>
              </a:solidFill>
              <a:effectLst/>
              <a:latin typeface="Nunito"/>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23</a:t>
            </a:fld>
            <a:endParaRPr lang="es-CO"/>
          </a:p>
        </p:txBody>
      </p:sp>
    </p:spTree>
    <p:extLst>
      <p:ext uri="{BB962C8B-B14F-4D97-AF65-F5344CB8AC3E}">
        <p14:creationId xmlns:p14="http://schemas.microsoft.com/office/powerpoint/2010/main" val="315522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9EDB5-C1A7-1444-AE91-2C7E7CCF3C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7F167EE-D878-2A49-A64A-E9D4BD37E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EFEAF28-55A7-5A48-AA51-A05CB07133A8}"/>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A9A75E01-07A1-5841-8AA6-647CC8A55C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736EF-621D-FC42-B2E9-3F6EE4825A38}"/>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869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8D509-B849-3240-82F5-F330B237DD5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9A1E299-13EF-0940-AECF-5C1EA452F4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B4B219C-D15D-764E-AD66-ADC8118E1960}"/>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62CBCE7E-0257-8B44-AF6B-587146DCED6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517E3D0-09F3-9746-8D83-C90E3D2E8595}"/>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96269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65FD3C-113B-EB40-B146-19D9320857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A8A6EF-7814-084E-8C4B-0DD53634B0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969557E-CBC5-D649-9CAE-28E870816845}"/>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C6C3427A-060B-2442-B230-70DA0EC9BE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A2F48D-06C6-8E44-A0A1-785BE401766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459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BCD98-496C-9640-AB59-A1DB214D79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502C7B2-6AF4-2443-855D-6F3E03290B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A95031-E9C6-EF48-8A08-4CA4EAF06D1F}"/>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06FB7268-7E80-2F45-B0EC-4111759B6F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42836BB-8123-4C41-BC97-617AACCD22C9}"/>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30212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71E9C-6F93-084E-974A-3468C6DC93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8D444-3B07-4E4C-824F-15EAAC2F00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30C2926-75E8-6447-BDB2-F85F22328500}"/>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58F6C1E9-270A-F043-83AA-8DB3AFBEAAF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1BF48B-90AC-2F4B-84BF-DDD5939450C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121844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0EF9F-4963-3244-9A96-C33136F88DA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0AC0C3-BF88-934C-847C-F2C906F2B2D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6623BEC-92BD-434D-8AE3-34B02B5B25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8A4DD-3874-DA4D-BA7B-9B385387CE6E}"/>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6" name="Marcador de pie de página 5">
            <a:extLst>
              <a:ext uri="{FF2B5EF4-FFF2-40B4-BE49-F238E27FC236}">
                <a16:creationId xmlns:a16="http://schemas.microsoft.com/office/drawing/2014/main" id="{F9043BFC-CD98-4C4B-A3F4-1E7AEFFCB8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A7EC0DF-6222-974F-B1AD-D9051B996CE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7398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AC8D2-94DA-F14A-85D1-3F6002FA617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15B709-3F55-7F40-9E07-1D41263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19DE5A-6FAC-264B-82EF-CC2ECF614C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E121808-E4EF-BB4E-A748-2E92B0DCB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6479D7-1ECA-DF45-8004-F3EA7F07D6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0442B5C-26A4-4E4F-9109-299667761002}"/>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8" name="Marcador de pie de página 7">
            <a:extLst>
              <a:ext uri="{FF2B5EF4-FFF2-40B4-BE49-F238E27FC236}">
                <a16:creationId xmlns:a16="http://schemas.microsoft.com/office/drawing/2014/main" id="{A71C5043-5754-664D-A39A-F554B1FBF63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09F63B2-DCF8-DC42-82DF-4A8DB8E8AA7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21994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C96CC-C1D2-C446-983B-5C9D53E8F4F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E2CAEEA-39DA-A64E-9BF6-36EB90D9423D}"/>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4" name="Marcador de pie de página 3">
            <a:extLst>
              <a:ext uri="{FF2B5EF4-FFF2-40B4-BE49-F238E27FC236}">
                <a16:creationId xmlns:a16="http://schemas.microsoft.com/office/drawing/2014/main" id="{96637C73-9E6D-B648-A234-B0262C247A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630B89-0FA8-0843-8B4F-C5E9D52D44FF}"/>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03383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60CB1C-A799-E244-AA42-08A70CFE2F11}"/>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3" name="Marcador de pie de página 2">
            <a:extLst>
              <a:ext uri="{FF2B5EF4-FFF2-40B4-BE49-F238E27FC236}">
                <a16:creationId xmlns:a16="http://schemas.microsoft.com/office/drawing/2014/main" id="{636DC0D7-F459-CE45-B344-169204E5935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DF1DEE-CB48-3147-9878-6044C4E6E56B}"/>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93951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739F1-320C-3846-9128-36357B78FF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47FC9A-F23D-3842-8D2E-A8F45712F2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6993D9D-FE57-AB4F-B7F0-6F8876535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F729A9-49C6-F240-9FC7-22A9C1DB34E8}"/>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6" name="Marcador de pie de página 5">
            <a:extLst>
              <a:ext uri="{FF2B5EF4-FFF2-40B4-BE49-F238E27FC236}">
                <a16:creationId xmlns:a16="http://schemas.microsoft.com/office/drawing/2014/main" id="{870104E7-70A5-FC4E-9B4B-2ED6489BE6B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5862B05-6C89-6F43-9BF2-F327A73955A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4265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173B4-BAE2-E146-BE58-1EB320777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2CD015D-41C7-AE49-8342-B894C2202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D5A05D8-DF2B-084B-9EAD-490769A18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89E8CC-FC09-8D4B-AD02-6612E01248D3}"/>
              </a:ext>
            </a:extLst>
          </p:cNvPr>
          <p:cNvSpPr>
            <a:spLocks noGrp="1"/>
          </p:cNvSpPr>
          <p:nvPr>
            <p:ph type="dt" sz="half" idx="10"/>
          </p:nvPr>
        </p:nvSpPr>
        <p:spPr/>
        <p:txBody>
          <a:bodyPr/>
          <a:lstStyle/>
          <a:p>
            <a:fld id="{C6A10A5F-8A61-1440-8CF1-78463D190B9B}" type="datetimeFigureOut">
              <a:rPr lang="es-CO" smtClean="0"/>
              <a:t>19/05/2022</a:t>
            </a:fld>
            <a:endParaRPr lang="es-CO"/>
          </a:p>
        </p:txBody>
      </p:sp>
      <p:sp>
        <p:nvSpPr>
          <p:cNvPr id="6" name="Marcador de pie de página 5">
            <a:extLst>
              <a:ext uri="{FF2B5EF4-FFF2-40B4-BE49-F238E27FC236}">
                <a16:creationId xmlns:a16="http://schemas.microsoft.com/office/drawing/2014/main" id="{9381387E-9611-7A48-9BE2-C6CB38C8234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EDDCB9F-C280-E94D-88FB-6D551A53DCD1}"/>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9583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453FAE-0601-B54C-BE51-C696876E2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9064F8-E8DE-0842-9438-D5E61A389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F59C11-9CBF-354E-B253-DA0D8FCBC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10A5F-8A61-1440-8CF1-78463D190B9B}" type="datetimeFigureOut">
              <a:rPr lang="es-CO" smtClean="0"/>
              <a:t>19/05/2022</a:t>
            </a:fld>
            <a:endParaRPr lang="es-CO"/>
          </a:p>
        </p:txBody>
      </p:sp>
      <p:sp>
        <p:nvSpPr>
          <p:cNvPr id="5" name="Marcador de pie de página 4">
            <a:extLst>
              <a:ext uri="{FF2B5EF4-FFF2-40B4-BE49-F238E27FC236}">
                <a16:creationId xmlns:a16="http://schemas.microsoft.com/office/drawing/2014/main" id="{0FF3C495-0AEF-4642-A426-D1B52413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AEDCB6F-52E3-7F4C-8BEC-8741D3BA9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168C0-A964-FB46-822E-1507DCEEEB8F}" type="slidenum">
              <a:rPr lang="es-CO" smtClean="0"/>
              <a:t>‹Nº›</a:t>
            </a:fld>
            <a:endParaRPr lang="es-CO"/>
          </a:p>
        </p:txBody>
      </p:sp>
    </p:spTree>
    <p:extLst>
      <p:ext uri="{BB962C8B-B14F-4D97-AF65-F5344CB8AC3E}">
        <p14:creationId xmlns:p14="http://schemas.microsoft.com/office/powerpoint/2010/main" val="566129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https://www.youtube.com/embed/I07pfP-oie8" TargetMode="External"/><Relationship Id="rId4" Type="http://schemas.openxmlformats.org/officeDocument/2006/relationships/hyperlink" Target="https://gobiernodigital.mintic.gov.co/portal/Iniciativas/Datos-abierto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icbf.gov.co/bienestar/observatorio-bienestar-ninez/dato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datascience.codata.org/articles/10.5334/dsj-2015-002/"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mintic.gov.co/arquitecturati/630/articles-9253_recurso_pdf.pdf"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hyperlink" Target="https://public.tableau.com/app/profile/anal.tica.institucional.icbf/viz/TableroDatosAbiertosICBF/DashboardDatosAbiertos" TargetMode="External"/><Relationship Id="rId3" Type="http://schemas.openxmlformats.org/officeDocument/2006/relationships/diagramLayout" Target="../diagrams/layout1.xml"/><Relationship Id="rId7" Type="http://schemas.openxmlformats.org/officeDocument/2006/relationships/hyperlink" Target="https://www.datos.gov.co/browse?Informaci%C3%B3n-de-la-Entidad_Nombre-de-la-Entidad=Instituto+Colombiano+de+Bienestar+Familiar"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CBF-Analitica/taller_datos_abiertos_ICBF/tree/main/datos_adicionales"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gobiernodigital.mintic.gov.co/portal/Iniciativas/Software-lib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4.wdp"/><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9.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_rels/slide38.xml.rels><?xml version="1.0" encoding="UTF-8" standalone="yes"?>
<Relationships xmlns="http://schemas.openxmlformats.org/package/2006/relationships"><Relationship Id="rId2" Type="http://schemas.openxmlformats.org/officeDocument/2006/relationships/hyperlink" Target="https://view.genial.ly/6284e4d427b8ef0011b5159e/interactive-content-quiz-ruleta-genia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icbf.gov.co/transparencia-y-acceso-informacion-publica/que-son-datos-abiertos" TargetMode="External"/><Relationship Id="rId2" Type="http://schemas.openxmlformats.org/officeDocument/2006/relationships/hyperlink" Target="https://www.icbf.gov.co/bienestar/observatorio-bienestar-ninez" TargetMode="External"/><Relationship Id="rId1" Type="http://schemas.openxmlformats.org/officeDocument/2006/relationships/slideLayout" Target="../slideLayouts/slideLayout1.xml"/><Relationship Id="rId6" Type="http://schemas.openxmlformats.org/officeDocument/2006/relationships/image" Target="../media/image61.jfif"/><Relationship Id="rId5" Type="http://schemas.openxmlformats.org/officeDocument/2006/relationships/hyperlink" Target="mailto:Anal&#237;tica.institucional@icbf.gov.co" TargetMode="External"/><Relationship Id="rId4" Type="http://schemas.openxmlformats.org/officeDocument/2006/relationships/hyperlink" Target="https://www.datos.gov.co/browse?Informaci%C3%B3n-de-la-Entidad_Nombre-de-la-Entidad=Instituto+Colombiano+de+Bienestar+Familiar&amp;q=ICB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ew.genial.ly/6284e1964218710018f274ad/interactive-content-quiz-ruleta-genia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hyperlink" Target="mailto:analitica.institucional@icbf.gov.c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cpAy35"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datos.gov.co/Inclusi-n-Social-y-Reconciliaci-n/Caracterizaci-n-de-Beneficiarios-de-las-Modalidade/g58z-k6f6/data"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3393830" y="2428762"/>
            <a:ext cx="8495194" cy="861774"/>
          </a:xfrm>
          <a:prstGeom prst="rect">
            <a:avLst/>
          </a:prstGeom>
          <a:solidFill>
            <a:schemeClr val="bg1"/>
          </a:solidFill>
        </p:spPr>
        <p:txBody>
          <a:bodyPr wrap="square" lIns="91440" tIns="45720" rIns="91440" bIns="45720" anchor="t">
            <a:spAutoFit/>
          </a:bodyPr>
          <a:lstStyle/>
          <a:p>
            <a:pPr algn="r"/>
            <a:r>
              <a:rPr lang="es-CO" sz="5000" b="1" dirty="0" err="1">
                <a:solidFill>
                  <a:srgbClr val="002060"/>
                </a:solidFill>
                <a:latin typeface="Arial"/>
                <a:cs typeface="Arial"/>
              </a:rPr>
              <a:t>Calidatón</a:t>
            </a:r>
            <a:r>
              <a:rPr lang="es-CO" sz="5000" b="1" dirty="0">
                <a:solidFill>
                  <a:srgbClr val="002060"/>
                </a:solidFill>
                <a:latin typeface="Arial"/>
                <a:cs typeface="Arial"/>
              </a:rPr>
              <a:t> y </a:t>
            </a:r>
            <a:r>
              <a:rPr lang="es-CO" sz="5000" b="1" dirty="0" err="1">
                <a:solidFill>
                  <a:srgbClr val="002060"/>
                </a:solidFill>
                <a:latin typeface="Arial"/>
                <a:cs typeface="Arial"/>
              </a:rPr>
              <a:t>Visualizatón</a:t>
            </a:r>
            <a:r>
              <a:rPr lang="es-CO" sz="5000" b="1" dirty="0">
                <a:solidFill>
                  <a:srgbClr val="002060"/>
                </a:solidFill>
                <a:latin typeface="Arial"/>
                <a:cs typeface="Arial"/>
              </a:rPr>
              <a:t> de</a:t>
            </a:r>
            <a:endParaRPr lang="es-CO" sz="5000" dirty="0">
              <a:solidFill>
                <a:srgbClr val="002060"/>
              </a:solidFill>
              <a:latin typeface="Arial"/>
              <a:cs typeface="Arial"/>
            </a:endParaRPr>
          </a:p>
        </p:txBody>
      </p:sp>
      <p:sp>
        <p:nvSpPr>
          <p:cNvPr id="2" name="Rectángulo 1">
            <a:extLst>
              <a:ext uri="{FF2B5EF4-FFF2-40B4-BE49-F238E27FC236}">
                <a16:creationId xmlns:a16="http://schemas.microsoft.com/office/drawing/2014/main" id="{2DBE698E-E121-5840-A14B-246E39BD94C5}"/>
              </a:ext>
            </a:extLst>
          </p:cNvPr>
          <p:cNvSpPr/>
          <p:nvPr/>
        </p:nvSpPr>
        <p:spPr>
          <a:xfrm>
            <a:off x="5595164" y="4985212"/>
            <a:ext cx="3291286" cy="276999"/>
          </a:xfrm>
          <a:prstGeom prst="rect">
            <a:avLst/>
          </a:prstGeom>
        </p:spPr>
        <p:txBody>
          <a:bodyPr wrap="none">
            <a:spAutoFit/>
          </a:bodyPr>
          <a:lstStyle/>
          <a:p>
            <a:r>
              <a:rPr lang="es-CO" sz="1200" dirty="0">
                <a:solidFill>
                  <a:srgbClr val="002060"/>
                </a:solidFill>
                <a:latin typeface="Arial"/>
                <a:cs typeface="Arial"/>
              </a:rPr>
              <a:t>19 de Mayo de 2022 de 4:00 p.m. a 06:00 pm</a:t>
            </a:r>
            <a:endParaRPr lang="es-CO" sz="1200" dirty="0">
              <a:solidFill>
                <a:srgbClr val="002060"/>
              </a:solidFill>
            </a:endParaRPr>
          </a:p>
        </p:txBody>
      </p:sp>
      <p:sp>
        <p:nvSpPr>
          <p:cNvPr id="4" name="Rectángulo 3">
            <a:extLst>
              <a:ext uri="{FF2B5EF4-FFF2-40B4-BE49-F238E27FC236}">
                <a16:creationId xmlns:a16="http://schemas.microsoft.com/office/drawing/2014/main" id="{85473DF2-5176-9443-A348-268AD647F934}"/>
              </a:ext>
            </a:extLst>
          </p:cNvPr>
          <p:cNvSpPr/>
          <p:nvPr/>
        </p:nvSpPr>
        <p:spPr>
          <a:xfrm>
            <a:off x="6590086" y="3114626"/>
            <a:ext cx="5339923" cy="646331"/>
          </a:xfrm>
          <a:prstGeom prst="rect">
            <a:avLst/>
          </a:prstGeom>
        </p:spPr>
        <p:txBody>
          <a:bodyPr wrap="none">
            <a:spAutoFit/>
          </a:bodyPr>
          <a:lstStyle/>
          <a:p>
            <a:r>
              <a:rPr lang="es-CO" sz="3600" b="1" dirty="0">
                <a:solidFill>
                  <a:srgbClr val="92D050"/>
                </a:solidFill>
                <a:latin typeface="Arial"/>
                <a:cs typeface="Arial"/>
              </a:rPr>
              <a:t>datos abiertos del ICBF</a:t>
            </a:r>
            <a:endParaRPr lang="es-CO" sz="3600" dirty="0">
              <a:solidFill>
                <a:srgbClr val="92D050"/>
              </a:solidFill>
            </a:endParaRPr>
          </a:p>
        </p:txBody>
      </p:sp>
    </p:spTree>
    <p:extLst>
      <p:ext uri="{BB962C8B-B14F-4D97-AF65-F5344CB8AC3E}">
        <p14:creationId xmlns:p14="http://schemas.microsoft.com/office/powerpoint/2010/main" val="345906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a16="http://schemas.microsoft.com/office/drawing/2014/main" id="{210DFDF7-C282-428A-A257-5D2E106A43F5}"/>
              </a:ext>
            </a:extLst>
          </p:cNvPr>
          <p:cNvPicPr>
            <a:picLocks noRot="1" noChangeAspect="1"/>
          </p:cNvPicPr>
          <p:nvPr>
            <a:videoFile r:link="rId1"/>
          </p:nvPr>
        </p:nvPicPr>
        <p:blipFill>
          <a:blip r:embed="rId3"/>
          <a:stretch>
            <a:fillRect/>
          </a:stretch>
        </p:blipFill>
        <p:spPr>
          <a:xfrm>
            <a:off x="1652954" y="1242270"/>
            <a:ext cx="8858130" cy="4982697"/>
          </a:xfrm>
          <a:prstGeom prst="rect">
            <a:avLst/>
          </a:prstGeom>
        </p:spPr>
      </p:pic>
      <p:sp>
        <p:nvSpPr>
          <p:cNvPr id="3" name="Rectángulo 2">
            <a:extLst>
              <a:ext uri="{FF2B5EF4-FFF2-40B4-BE49-F238E27FC236}">
                <a16:creationId xmlns:a16="http://schemas.microsoft.com/office/drawing/2014/main" id="{8F88DE6A-8C57-4B98-92BA-D0C6E0CA42E7}"/>
              </a:ext>
            </a:extLst>
          </p:cNvPr>
          <p:cNvSpPr/>
          <p:nvPr/>
        </p:nvSpPr>
        <p:spPr>
          <a:xfrm>
            <a:off x="1652954" y="6222868"/>
            <a:ext cx="8858130" cy="246221"/>
          </a:xfrm>
          <a:prstGeom prst="rect">
            <a:avLst/>
          </a:prstGeom>
        </p:spPr>
        <p:txBody>
          <a:bodyPr wrap="square">
            <a:spAutoFit/>
          </a:bodyPr>
          <a:lstStyle/>
          <a:p>
            <a:pPr algn="ctr"/>
            <a:r>
              <a:rPr lang="es-CO" sz="1000" b="1" dirty="0">
                <a:latin typeface="Arial" panose="020B0604020202020204" pitchFamily="34" charset="0"/>
                <a:cs typeface="Arial" panose="020B0604020202020204" pitchFamily="34" charset="0"/>
              </a:rPr>
              <a:t>Fuente </a:t>
            </a:r>
            <a:r>
              <a:rPr lang="es-CO" sz="1000" b="1" dirty="0">
                <a:latin typeface="Arial" panose="020B0604020202020204" pitchFamily="34" charset="0"/>
                <a:cs typeface="Arial" panose="020B0604020202020204" pitchFamily="34" charset="0"/>
                <a:hlinkClick r:id="rId4"/>
              </a:rPr>
              <a:t>https://gobiernodigital.mintic.gov.co/portal/Iniciativas/Datos-abiertos/</a:t>
            </a:r>
            <a:r>
              <a:rPr lang="es-CO" sz="1000" b="1" dirty="0">
                <a:latin typeface="Arial" panose="020B0604020202020204" pitchFamily="34" charset="0"/>
                <a:cs typeface="Arial" panose="020B0604020202020204" pitchFamily="34" charset="0"/>
              </a:rPr>
              <a:t> </a:t>
            </a:r>
          </a:p>
        </p:txBody>
      </p:sp>
      <p:sp>
        <p:nvSpPr>
          <p:cNvPr id="5" name="Rectángulo 4">
            <a:extLst>
              <a:ext uri="{FF2B5EF4-FFF2-40B4-BE49-F238E27FC236}">
                <a16:creationId xmlns:a16="http://schemas.microsoft.com/office/drawing/2014/main" id="{809A846B-8B9F-864B-95DD-8731EB2879A1}"/>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2EC5FFA-1755-C54C-8336-EDC919B49C98}"/>
              </a:ext>
            </a:extLst>
          </p:cNvPr>
          <p:cNvSpPr/>
          <p:nvPr/>
        </p:nvSpPr>
        <p:spPr>
          <a:xfrm>
            <a:off x="993531" y="327180"/>
            <a:ext cx="1021666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00CBCCC3-851A-7D43-88A0-964401DC8997}"/>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¿Por qué son importantes los datos abiertos?</a:t>
            </a:r>
          </a:p>
        </p:txBody>
      </p:sp>
    </p:spTree>
    <p:extLst>
      <p:ext uri="{BB962C8B-B14F-4D97-AF65-F5344CB8AC3E}">
        <p14:creationId xmlns:p14="http://schemas.microsoft.com/office/powerpoint/2010/main" val="248386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1EDCC8-C902-4420-B172-3FBBC13E27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5143" y="1620219"/>
            <a:ext cx="6348281" cy="4296633"/>
          </a:xfrm>
          <a:prstGeom prst="rect">
            <a:avLst/>
          </a:prstGeom>
        </p:spPr>
      </p:pic>
      <p:sp>
        <p:nvSpPr>
          <p:cNvPr id="10" name="CuadroTexto 9">
            <a:extLst>
              <a:ext uri="{FF2B5EF4-FFF2-40B4-BE49-F238E27FC236}">
                <a16:creationId xmlns:a16="http://schemas.microsoft.com/office/drawing/2014/main" id="{16A6A9AC-61C6-4D64-B6D7-32E21FC4E215}"/>
              </a:ext>
            </a:extLst>
          </p:cNvPr>
          <p:cNvSpPr txBox="1"/>
          <p:nvPr/>
        </p:nvSpPr>
        <p:spPr>
          <a:xfrm>
            <a:off x="3521570" y="6095587"/>
            <a:ext cx="4955426" cy="369332"/>
          </a:xfrm>
          <a:prstGeom prst="rect">
            <a:avLst/>
          </a:prstGeom>
          <a:noFill/>
        </p:spPr>
        <p:txBody>
          <a:bodyPr wrap="square">
            <a:spAutoFit/>
          </a:bodyPr>
          <a:lstStyle/>
          <a:p>
            <a:pPr algn="ctr"/>
            <a:r>
              <a:rPr lang="es-CO" sz="900" b="1" dirty="0">
                <a:latin typeface="Arial" panose="020B0604020202020204" pitchFamily="34" charset="0"/>
                <a:cs typeface="Arial" panose="020B0604020202020204" pitchFamily="34" charset="0"/>
                <a:hlinkClick r:id="rId3"/>
              </a:rPr>
              <a:t>https://www.icbf.gov.co/bienestar/observatorio-bienestar-ninez/datos</a:t>
            </a:r>
            <a:endParaRPr lang="es-CO" sz="900" b="1" dirty="0">
              <a:latin typeface="Arial" panose="020B0604020202020204" pitchFamily="34" charset="0"/>
              <a:cs typeface="Arial" panose="020B0604020202020204" pitchFamily="34" charset="0"/>
            </a:endParaRPr>
          </a:p>
          <a:p>
            <a:pPr algn="ctr"/>
            <a:endParaRPr lang="es-CO" sz="900" b="1"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90222818-766D-A24B-85CF-32B0FF7DB02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BD1914B-E2F2-0041-8BBC-0AC4F90DDC16}"/>
              </a:ext>
            </a:extLst>
          </p:cNvPr>
          <p:cNvSpPr/>
          <p:nvPr/>
        </p:nvSpPr>
        <p:spPr>
          <a:xfrm>
            <a:off x="589085" y="327180"/>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7F8A5DD5-1B23-8842-A551-68743402A524}"/>
              </a:ext>
            </a:extLst>
          </p:cNvPr>
          <p:cNvSpPr>
            <a:spLocks noChangeArrowheads="1"/>
          </p:cNvSpPr>
          <p:nvPr/>
        </p:nvSpPr>
        <p:spPr bwMode="auto">
          <a:xfrm>
            <a:off x="0" y="393081"/>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Otros conjuntos de información disponibles en la página web del ICBF</a:t>
            </a:r>
          </a:p>
        </p:txBody>
      </p:sp>
    </p:spTree>
    <p:extLst>
      <p:ext uri="{BB962C8B-B14F-4D97-AF65-F5344CB8AC3E}">
        <p14:creationId xmlns:p14="http://schemas.microsoft.com/office/powerpoint/2010/main" val="305212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CALIDATÓN – EJERCICIO PRÁCTICO CON OPEN REFINE</a:t>
            </a:r>
          </a:p>
        </p:txBody>
      </p:sp>
    </p:spTree>
    <p:extLst>
      <p:ext uri="{BB962C8B-B14F-4D97-AF65-F5344CB8AC3E}">
        <p14:creationId xmlns:p14="http://schemas.microsoft.com/office/powerpoint/2010/main" val="233273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0844CA9-5760-46C1-BEA9-FD4CF81E948B}"/>
              </a:ext>
            </a:extLst>
          </p:cNvPr>
          <p:cNvGrpSpPr/>
          <p:nvPr/>
        </p:nvGrpSpPr>
        <p:grpSpPr>
          <a:xfrm>
            <a:off x="1448385" y="1891512"/>
            <a:ext cx="8829822" cy="3321128"/>
            <a:chOff x="1599095" y="4119140"/>
            <a:chExt cx="21185810" cy="7521426"/>
          </a:xfrm>
        </p:grpSpPr>
        <p:pic>
          <p:nvPicPr>
            <p:cNvPr id="8" name="Picture 2" descr="Imagen relacionada">
              <a:extLst>
                <a:ext uri="{FF2B5EF4-FFF2-40B4-BE49-F238E27FC236}">
                  <a16:creationId xmlns:a16="http://schemas.microsoft.com/office/drawing/2014/main" id="{839AAB2D-2E55-45C9-90AA-05D93C5CCE83}"/>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t="37884" b="9054"/>
            <a:stretch/>
          </p:blipFill>
          <p:spPr bwMode="auto">
            <a:xfrm>
              <a:off x="1599095" y="4268407"/>
              <a:ext cx="21185810" cy="737215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D5FEED-A354-4A0E-BEF5-A95F53699578}"/>
                </a:ext>
              </a:extLst>
            </p:cNvPr>
            <p:cNvSpPr txBox="1"/>
            <p:nvPr/>
          </p:nvSpPr>
          <p:spPr>
            <a:xfrm>
              <a:off x="12779298" y="4119140"/>
              <a:ext cx="9478536" cy="16831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 sz="5000" b="0" i="0" u="none" strike="noStrike" cap="none" spc="0" normalizeH="0" baseline="0">
                <a:ln>
                  <a:noFill/>
                </a:ln>
                <a:solidFill>
                  <a:srgbClr val="000000"/>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es-CO" sz="5000" b="0" i="0" u="none" strike="noStrike" cap="none" spc="0" normalizeH="0" baseline="0">
                <a:ln>
                  <a:noFill/>
                </a:ln>
                <a:solidFill>
                  <a:srgbClr val="000000"/>
                </a:solidFill>
                <a:effectLst/>
                <a:uFillTx/>
                <a:latin typeface="+mn-lt"/>
                <a:ea typeface="+mn-ea"/>
                <a:cs typeface="+mn-cs"/>
                <a:sym typeface="Helvetica Light"/>
              </a:endParaRPr>
            </a:p>
          </p:txBody>
        </p:sp>
      </p:grpSp>
      <p:sp>
        <p:nvSpPr>
          <p:cNvPr id="10" name="CuadroTexto 9">
            <a:extLst>
              <a:ext uri="{FF2B5EF4-FFF2-40B4-BE49-F238E27FC236}">
                <a16:creationId xmlns:a16="http://schemas.microsoft.com/office/drawing/2014/main" id="{AE230E96-7FC1-4497-B8A9-32C6FB4B6A5D}"/>
              </a:ext>
            </a:extLst>
          </p:cNvPr>
          <p:cNvSpPr txBox="1"/>
          <p:nvPr/>
        </p:nvSpPr>
        <p:spPr>
          <a:xfrm>
            <a:off x="996246" y="2412957"/>
            <a:ext cx="10239594" cy="17139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a:r>
              <a:rPr lang="es-CO" sz="3400" b="1" dirty="0">
                <a:solidFill>
                  <a:srgbClr val="002060"/>
                </a:solidFill>
                <a:latin typeface="Arial" panose="020B0604020202020204" pitchFamily="34" charset="0"/>
                <a:cs typeface="Arial" panose="020B0604020202020204" pitchFamily="34" charset="0"/>
              </a:rPr>
              <a:t>Conjunto de propiedades inherentes a una cosa que permite caracterizarla y valorarla con respecto a otras de su especie.</a:t>
            </a:r>
            <a:endParaRPr lang="es-ES" sz="3400" b="1" dirty="0">
              <a:solidFill>
                <a:srgbClr val="00206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9ED01F3-9CD6-49DF-9DB1-958FE61EAE53}"/>
              </a:ext>
            </a:extLst>
          </p:cNvPr>
          <p:cNvSpPr/>
          <p:nvPr/>
        </p:nvSpPr>
        <p:spPr>
          <a:xfrm>
            <a:off x="2068536" y="5140050"/>
            <a:ext cx="7589520" cy="276999"/>
          </a:xfrm>
          <a:prstGeom prst="rect">
            <a:avLst/>
          </a:prstGeom>
        </p:spPr>
        <p:txBody>
          <a:bodyPr wrap="square">
            <a:spAutoFit/>
          </a:bodyPr>
          <a:lstStyle/>
          <a:p>
            <a:pPr algn="ctr"/>
            <a:r>
              <a:rPr lang="es-CO" sz="1200" b="1">
                <a:latin typeface="Arial" panose="020B0604020202020204" pitchFamily="34" charset="0"/>
                <a:ea typeface="Helvetica Neue"/>
                <a:cs typeface="Arial" panose="020B0604020202020204" pitchFamily="34" charset="0"/>
                <a:sym typeface="Helvetica Neue"/>
              </a:rPr>
              <a:t>Fuente: </a:t>
            </a:r>
            <a:r>
              <a:rPr lang="es-CO" sz="1200" b="1">
                <a:latin typeface="Arial" panose="020B0604020202020204" pitchFamily="34" charset="0"/>
                <a:ea typeface="Helvetica Neue"/>
                <a:cs typeface="Arial" panose="020B0604020202020204" pitchFamily="34" charset="0"/>
                <a:sym typeface="Helvetica Neue"/>
                <a:hlinkClick r:id="rId5"/>
              </a:rPr>
              <a:t>http://datascience.codata.org/articles/10.5334/dsj-2015-002/</a:t>
            </a:r>
            <a:endParaRPr lang="es-CO" sz="1200" b="1">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F4417746-CBE9-AF40-A333-734BE6005210}"/>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7B7E7510-8454-A24A-9DCE-9324E8DA1381}"/>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CD7AC78-DC52-264D-96AC-0132490042D8}"/>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35685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n relacionada">
            <a:extLst>
              <a:ext uri="{FF2B5EF4-FFF2-40B4-BE49-F238E27FC236}">
                <a16:creationId xmlns:a16="http://schemas.microsoft.com/office/drawing/2014/main" id="{BD54D70C-07CB-4E35-890D-D2BF26E9E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29"/>
          <a:stretch/>
        </p:blipFill>
        <p:spPr bwMode="auto">
          <a:xfrm>
            <a:off x="1557231" y="1369300"/>
            <a:ext cx="8974959" cy="44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61DDCCF-7255-DC47-94DD-1BE75D69F6C4}"/>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958B86E0-0BF1-F54F-819F-FE36817731E3}"/>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049F013-2459-794A-961C-3C0A455E58A3}"/>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16531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067F2DD-E97B-954F-880E-BE6C7BD6C0AF}"/>
              </a:ext>
            </a:extLst>
          </p:cNvPr>
          <p:cNvSpPr/>
          <p:nvPr/>
        </p:nvSpPr>
        <p:spPr>
          <a:xfrm>
            <a:off x="-3" y="736171"/>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ED56BCB-D865-824E-A1A2-E9147F58E394}"/>
              </a:ext>
            </a:extLst>
          </p:cNvPr>
          <p:cNvSpPr/>
          <p:nvPr/>
        </p:nvSpPr>
        <p:spPr>
          <a:xfrm>
            <a:off x="589085" y="573365"/>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94CCBF84-2E93-9B4A-B6A8-87F040F12694}"/>
              </a:ext>
            </a:extLst>
          </p:cNvPr>
          <p:cNvSpPr>
            <a:spLocks noChangeArrowheads="1"/>
          </p:cNvSpPr>
          <p:nvPr/>
        </p:nvSpPr>
        <p:spPr bwMode="auto">
          <a:xfrm>
            <a:off x="0" y="639266"/>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Algunos Principios de la calidad de los Datos</a:t>
            </a:r>
          </a:p>
        </p:txBody>
      </p:sp>
      <p:sp>
        <p:nvSpPr>
          <p:cNvPr id="2" name="Rectángulo 1">
            <a:extLst>
              <a:ext uri="{FF2B5EF4-FFF2-40B4-BE49-F238E27FC236}">
                <a16:creationId xmlns:a16="http://schemas.microsoft.com/office/drawing/2014/main" id="{1D221025-C832-614F-BB38-05506C67ACF2}"/>
              </a:ext>
            </a:extLst>
          </p:cNvPr>
          <p:cNvSpPr/>
          <p:nvPr/>
        </p:nvSpPr>
        <p:spPr>
          <a:xfrm>
            <a:off x="2028092" y="2551837"/>
            <a:ext cx="7414846" cy="1754326"/>
          </a:xfrm>
          <a:prstGeom prst="rect">
            <a:avLst/>
          </a:prstGeom>
          <a:solidFill>
            <a:schemeClr val="bg1"/>
          </a:solidFill>
        </p:spPr>
        <p:txBody>
          <a:bodyPr wrap="square">
            <a:spAutoFit/>
          </a:bodyPr>
          <a:lstStyle/>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Los datos son un producto, con clientes, que tienen costo y valor; </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Como producto, los datos tienen calidad, esto como resultado del proceso por el cual se generan o gestionan;</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La calidad de los datos depende de múltiples factores, como el propósito para el cual se utilizan, los usuarios, la frecuencia de actualización, etc.</a:t>
            </a:r>
          </a:p>
        </p:txBody>
      </p:sp>
    </p:spTree>
    <p:extLst>
      <p:ext uri="{BB962C8B-B14F-4D97-AF65-F5344CB8AC3E}">
        <p14:creationId xmlns:p14="http://schemas.microsoft.com/office/powerpoint/2010/main" val="185505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a:extLst>
              <a:ext uri="{FF2B5EF4-FFF2-40B4-BE49-F238E27FC236}">
                <a16:creationId xmlns:a16="http://schemas.microsoft.com/office/drawing/2014/main" id="{EB8ED7D5-6B28-486C-8DC5-F4AA4948EC47}"/>
              </a:ext>
            </a:extLst>
          </p:cNvPr>
          <p:cNvSpPr/>
          <p:nvPr/>
        </p:nvSpPr>
        <p:spPr>
          <a:xfrm>
            <a:off x="0" y="5664111"/>
            <a:ext cx="12192000" cy="830997"/>
          </a:xfrm>
          <a:prstGeom prst="rect">
            <a:avLst/>
          </a:prstGeom>
          <a:solidFill>
            <a:schemeClr val="bg1"/>
          </a:solidFill>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En términos simples es lo que permite que los datos sean</a:t>
            </a:r>
          </a:p>
          <a:p>
            <a:pPr marL="650550" lvl="1" algn="ctr">
              <a:defRPr/>
            </a:pPr>
            <a:r>
              <a:rPr lang="es-ES" sz="3000" b="1" dirty="0">
                <a:solidFill>
                  <a:srgbClr val="002060"/>
                </a:solidFill>
                <a:latin typeface="Arial" panose="020B0604020202020204" pitchFamily="34" charset="0"/>
                <a:cs typeface="Arial" panose="020B0604020202020204" pitchFamily="34" charset="0"/>
              </a:rPr>
              <a:t>“Aptos para el uso”</a:t>
            </a:r>
            <a:endParaRPr lang="es-CO" sz="3000" b="1" dirty="0">
              <a:solidFill>
                <a:srgbClr val="002060"/>
              </a:solidFill>
              <a:latin typeface="Arial" panose="020B0604020202020204" pitchFamily="34" charset="0"/>
              <a:cs typeface="Arial" panose="020B0604020202020204" pitchFamily="34" charset="0"/>
            </a:endParaRPr>
          </a:p>
        </p:txBody>
      </p:sp>
      <p:grpSp>
        <p:nvGrpSpPr>
          <p:cNvPr id="3" name="Grupo 2">
            <a:extLst>
              <a:ext uri="{FF2B5EF4-FFF2-40B4-BE49-F238E27FC236}">
                <a16:creationId xmlns:a16="http://schemas.microsoft.com/office/drawing/2014/main" id="{B4473A76-1352-4D1E-8474-C17AA63111CF}"/>
              </a:ext>
            </a:extLst>
          </p:cNvPr>
          <p:cNvGrpSpPr/>
          <p:nvPr/>
        </p:nvGrpSpPr>
        <p:grpSpPr>
          <a:xfrm>
            <a:off x="1534373" y="1249108"/>
            <a:ext cx="685801" cy="685801"/>
            <a:chOff x="1888676" y="2078094"/>
            <a:chExt cx="992128" cy="992128"/>
          </a:xfrm>
        </p:grpSpPr>
        <p:sp>
          <p:nvSpPr>
            <p:cNvPr id="35" name="Elipse 34">
              <a:extLst>
                <a:ext uri="{FF2B5EF4-FFF2-40B4-BE49-F238E27FC236}">
                  <a16:creationId xmlns:a16="http://schemas.microsoft.com/office/drawing/2014/main" id="{7AAA44B5-F16E-4A0F-8A46-2CF249736F8D}"/>
                </a:ext>
              </a:extLst>
            </p:cNvPr>
            <p:cNvSpPr/>
            <p:nvPr/>
          </p:nvSpPr>
          <p:spPr>
            <a:xfrm>
              <a:off x="1888676" y="2078094"/>
              <a:ext cx="992128" cy="992128"/>
            </a:xfrm>
            <a:prstGeom prst="ellipse">
              <a:avLst/>
            </a:prstGeom>
            <a:solidFill>
              <a:schemeClr val="bg1"/>
            </a:solidFill>
            <a:ln>
              <a:solidFill>
                <a:srgbClr val="649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415"/>
            </a:p>
          </p:txBody>
        </p:sp>
        <p:pic>
          <p:nvPicPr>
            <p:cNvPr id="36" name="Imagen 35" descr="Checkbox &lt;strong&gt;Check&lt;/strong&gt; Mark · Free vector graphic on Pixabay">
              <a:extLst>
                <a:ext uri="{FF2B5EF4-FFF2-40B4-BE49-F238E27FC236}">
                  <a16:creationId xmlns:a16="http://schemas.microsoft.com/office/drawing/2014/main" id="{53B07E44-B191-43B5-96F5-7868177D1085}"/>
                </a:ext>
              </a:extLst>
            </p:cNvPr>
            <p:cNvPicPr>
              <a:picLocks noChangeAspect="1"/>
            </p:cNvPicPr>
            <p:nvPr/>
          </p:nvPicPr>
          <p:blipFill>
            <a:blip r:embed="rId3"/>
            <a:stretch>
              <a:fillRect/>
            </a:stretch>
          </p:blipFill>
          <p:spPr>
            <a:xfrm>
              <a:off x="2073341" y="2259811"/>
              <a:ext cx="622799" cy="628694"/>
            </a:xfrm>
            <a:prstGeom prst="rect">
              <a:avLst/>
            </a:prstGeom>
          </p:spPr>
        </p:pic>
      </p:grpSp>
      <p:grpSp>
        <p:nvGrpSpPr>
          <p:cNvPr id="49" name="Grupo 48">
            <a:extLst>
              <a:ext uri="{FF2B5EF4-FFF2-40B4-BE49-F238E27FC236}">
                <a16:creationId xmlns:a16="http://schemas.microsoft.com/office/drawing/2014/main" id="{385BD35D-4064-4302-B98E-423638E53D2F}"/>
              </a:ext>
            </a:extLst>
          </p:cNvPr>
          <p:cNvGrpSpPr/>
          <p:nvPr/>
        </p:nvGrpSpPr>
        <p:grpSpPr>
          <a:xfrm>
            <a:off x="0" y="2250404"/>
            <a:ext cx="13774176" cy="3041651"/>
            <a:chOff x="40141" y="2331696"/>
            <a:chExt cx="13774176" cy="3041651"/>
          </a:xfrm>
        </p:grpSpPr>
        <p:sp>
          <p:nvSpPr>
            <p:cNvPr id="33" name="Rectángulo 32">
              <a:extLst>
                <a:ext uri="{FF2B5EF4-FFF2-40B4-BE49-F238E27FC236}">
                  <a16:creationId xmlns:a16="http://schemas.microsoft.com/office/drawing/2014/main" id="{8B874FEC-E902-44CC-9E2E-62414C26DCC0}"/>
                </a:ext>
              </a:extLst>
            </p:cNvPr>
            <p:cNvSpPr/>
            <p:nvPr/>
          </p:nvSpPr>
          <p:spPr>
            <a:xfrm>
              <a:off x="242405" y="2331697"/>
              <a:ext cx="11710323" cy="29677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37" name="Rectangle 3">
              <a:extLst>
                <a:ext uri="{FF2B5EF4-FFF2-40B4-BE49-F238E27FC236}">
                  <a16:creationId xmlns:a16="http://schemas.microsoft.com/office/drawing/2014/main" id="{36ADCDBC-C34D-455E-ABBB-CCA34ECA0005}"/>
                </a:ext>
              </a:extLst>
            </p:cNvPr>
            <p:cNvSpPr/>
            <p:nvPr/>
          </p:nvSpPr>
          <p:spPr>
            <a:xfrm>
              <a:off x="5396014" y="3210315"/>
              <a:ext cx="3894973" cy="617861"/>
            </a:xfrm>
            <a:prstGeom prst="rect">
              <a:avLst/>
            </a:prstGeom>
          </p:spPr>
          <p:txBody>
            <a:bodyPr wrap="square">
              <a:spAutoFit/>
            </a:bodyPr>
            <a:lstStyle/>
            <a:p>
              <a:pPr marL="650550" lvl="1" algn="just">
                <a:defRPr/>
              </a:pPr>
              <a:r>
                <a:rPr lang="es-ES" sz="3415" b="1" dirty="0">
                  <a:solidFill>
                    <a:srgbClr val="FF33CC"/>
                  </a:solidFill>
                  <a:latin typeface="Arial" panose="020B0604020202020204" pitchFamily="34" charset="0"/>
                  <a:cs typeface="Arial" panose="020B0604020202020204" pitchFamily="34" charset="0"/>
                </a:rPr>
                <a:t>Informar</a:t>
              </a:r>
              <a:endParaRPr lang="es-CO" sz="1992" b="1" dirty="0">
                <a:solidFill>
                  <a:srgbClr val="FF33CC"/>
                </a:solidFill>
                <a:latin typeface="Arial" panose="020B0604020202020204" pitchFamily="34" charset="0"/>
                <a:cs typeface="Arial" panose="020B0604020202020204" pitchFamily="34" charset="0"/>
              </a:endParaRPr>
            </a:p>
          </p:txBody>
        </p:sp>
        <p:sp>
          <p:nvSpPr>
            <p:cNvPr id="38" name="Rectangle 3">
              <a:extLst>
                <a:ext uri="{FF2B5EF4-FFF2-40B4-BE49-F238E27FC236}">
                  <a16:creationId xmlns:a16="http://schemas.microsoft.com/office/drawing/2014/main" id="{82CFB75B-081E-4A05-A96A-A18D2D162260}"/>
                </a:ext>
              </a:extLst>
            </p:cNvPr>
            <p:cNvSpPr/>
            <p:nvPr/>
          </p:nvSpPr>
          <p:spPr>
            <a:xfrm>
              <a:off x="1684404" y="2943104"/>
              <a:ext cx="5184211" cy="792974"/>
            </a:xfrm>
            <a:prstGeom prst="rect">
              <a:avLst/>
            </a:prstGeom>
          </p:spPr>
          <p:txBody>
            <a:bodyPr wrap="square">
              <a:spAutoFit/>
            </a:bodyPr>
            <a:lstStyle/>
            <a:p>
              <a:pPr marL="650550" lvl="1" algn="just">
                <a:defRPr/>
              </a:pPr>
              <a:r>
                <a:rPr lang="es-ES" sz="4553" b="1" dirty="0">
                  <a:solidFill>
                    <a:schemeClr val="accent2"/>
                  </a:solidFill>
                  <a:latin typeface="Arial" panose="020B0604020202020204" pitchFamily="34" charset="0"/>
                  <a:cs typeface="Arial" panose="020B0604020202020204" pitchFamily="34" charset="0"/>
                </a:rPr>
                <a:t>Transformar</a:t>
              </a:r>
              <a:endParaRPr lang="es-CO" sz="2277" b="1" dirty="0">
                <a:solidFill>
                  <a:schemeClr val="accent2"/>
                </a:solidFill>
                <a:latin typeface="Arial" panose="020B0604020202020204" pitchFamily="34" charset="0"/>
                <a:cs typeface="Arial" panose="020B0604020202020204" pitchFamily="34" charset="0"/>
              </a:endParaRPr>
            </a:p>
          </p:txBody>
        </p:sp>
        <p:sp>
          <p:nvSpPr>
            <p:cNvPr id="39" name="Rectangle 3">
              <a:extLst>
                <a:ext uri="{FF2B5EF4-FFF2-40B4-BE49-F238E27FC236}">
                  <a16:creationId xmlns:a16="http://schemas.microsoft.com/office/drawing/2014/main" id="{AB785815-8BEF-44B2-B0A8-3E1BB2723058}"/>
                </a:ext>
              </a:extLst>
            </p:cNvPr>
            <p:cNvSpPr/>
            <p:nvPr/>
          </p:nvSpPr>
          <p:spPr>
            <a:xfrm>
              <a:off x="4619362" y="2331696"/>
              <a:ext cx="3181549" cy="617861"/>
            </a:xfrm>
            <a:prstGeom prst="rect">
              <a:avLst/>
            </a:prstGeom>
          </p:spPr>
          <p:txBody>
            <a:bodyPr wrap="square">
              <a:spAutoFit/>
            </a:bodyPr>
            <a:lstStyle/>
            <a:p>
              <a:pPr marL="650550" lvl="1" algn="just">
                <a:defRPr/>
              </a:pPr>
              <a:r>
                <a:rPr lang="es-ES" sz="3415" b="1" dirty="0">
                  <a:solidFill>
                    <a:srgbClr val="002060"/>
                  </a:solidFill>
                  <a:latin typeface="Arial" panose="020B0604020202020204" pitchFamily="34" charset="0"/>
                  <a:cs typeface="Arial" panose="020B0604020202020204" pitchFamily="34" charset="0"/>
                </a:rPr>
                <a:t>Agregar</a:t>
              </a:r>
              <a:endParaRPr lang="es-CO" sz="1992" b="1" dirty="0">
                <a:solidFill>
                  <a:srgbClr val="002060"/>
                </a:solidFill>
                <a:latin typeface="Arial" panose="020B0604020202020204" pitchFamily="34" charset="0"/>
                <a:cs typeface="Arial" panose="020B0604020202020204" pitchFamily="34" charset="0"/>
              </a:endParaRPr>
            </a:p>
          </p:txBody>
        </p:sp>
        <p:sp>
          <p:nvSpPr>
            <p:cNvPr id="40" name="Rectangle 3">
              <a:extLst>
                <a:ext uri="{FF2B5EF4-FFF2-40B4-BE49-F238E27FC236}">
                  <a16:creationId xmlns:a16="http://schemas.microsoft.com/office/drawing/2014/main" id="{715A21F9-5E20-4534-A488-021BF81C12F3}"/>
                </a:ext>
              </a:extLst>
            </p:cNvPr>
            <p:cNvSpPr/>
            <p:nvPr/>
          </p:nvSpPr>
          <p:spPr>
            <a:xfrm>
              <a:off x="2966815" y="3656247"/>
              <a:ext cx="3894973" cy="707886"/>
            </a:xfrm>
            <a:prstGeom prst="rect">
              <a:avLst/>
            </a:prstGeom>
          </p:spPr>
          <p:txBody>
            <a:bodyPr wrap="square">
              <a:spAutoFit/>
            </a:bodyPr>
            <a:lstStyle/>
            <a:p>
              <a:pPr marL="650550" lvl="1" algn="just"/>
              <a:r>
                <a:rPr lang="es-ES" sz="4000" b="1" dirty="0">
                  <a:solidFill>
                    <a:srgbClr val="FFFF00"/>
                  </a:solidFill>
                  <a:latin typeface="Arial" panose="020B0604020202020204" pitchFamily="34" charset="0"/>
                  <a:cs typeface="Arial" panose="020B0604020202020204" pitchFamily="34" charset="0"/>
                </a:rPr>
                <a:t>Reutilizar</a:t>
              </a:r>
              <a:endParaRPr lang="es-CO" sz="4000" b="1" dirty="0">
                <a:solidFill>
                  <a:srgbClr val="FFFF00"/>
                </a:solidFill>
                <a:latin typeface="Arial" panose="020B0604020202020204" pitchFamily="34" charset="0"/>
                <a:cs typeface="Arial" panose="020B0604020202020204" pitchFamily="34" charset="0"/>
              </a:endParaRPr>
            </a:p>
          </p:txBody>
        </p:sp>
        <p:sp>
          <p:nvSpPr>
            <p:cNvPr id="41" name="Rectangle 3">
              <a:extLst>
                <a:ext uri="{FF2B5EF4-FFF2-40B4-BE49-F238E27FC236}">
                  <a16:creationId xmlns:a16="http://schemas.microsoft.com/office/drawing/2014/main" id="{D40C49F0-5DEB-4070-AD91-EA1B3FDED74F}"/>
                </a:ext>
              </a:extLst>
            </p:cNvPr>
            <p:cNvSpPr/>
            <p:nvPr/>
          </p:nvSpPr>
          <p:spPr>
            <a:xfrm>
              <a:off x="6861788" y="2675161"/>
              <a:ext cx="3536637" cy="792974"/>
            </a:xfrm>
            <a:prstGeom prst="rect">
              <a:avLst/>
            </a:prstGeom>
          </p:spPr>
          <p:txBody>
            <a:bodyPr wrap="square">
              <a:spAutoFit/>
            </a:bodyPr>
            <a:lstStyle/>
            <a:p>
              <a:pPr marL="650550" lvl="1" algn="just">
                <a:defRPr/>
              </a:pPr>
              <a:r>
                <a:rPr lang="es-ES" sz="4553" b="1" dirty="0">
                  <a:solidFill>
                    <a:srgbClr val="FF0000"/>
                  </a:solidFill>
                  <a:latin typeface="Arial" panose="020B0604020202020204" pitchFamily="34" charset="0"/>
                  <a:cs typeface="Arial" panose="020B0604020202020204" pitchFamily="34" charset="0"/>
                </a:rPr>
                <a:t>Analizar</a:t>
              </a:r>
              <a:endParaRPr lang="es-CO" sz="2277" b="1" dirty="0">
                <a:solidFill>
                  <a:srgbClr val="FF0000"/>
                </a:solidFill>
                <a:latin typeface="Arial" panose="020B0604020202020204" pitchFamily="34" charset="0"/>
                <a:cs typeface="Arial" panose="020B0604020202020204" pitchFamily="34" charset="0"/>
              </a:endParaRPr>
            </a:p>
          </p:txBody>
        </p:sp>
        <p:sp>
          <p:nvSpPr>
            <p:cNvPr id="42" name="Rectangle 3">
              <a:extLst>
                <a:ext uri="{FF2B5EF4-FFF2-40B4-BE49-F238E27FC236}">
                  <a16:creationId xmlns:a16="http://schemas.microsoft.com/office/drawing/2014/main" id="{10E109EA-CBD7-4001-97DA-1E0775933412}"/>
                </a:ext>
              </a:extLst>
            </p:cNvPr>
            <p:cNvSpPr/>
            <p:nvPr/>
          </p:nvSpPr>
          <p:spPr>
            <a:xfrm>
              <a:off x="6654399" y="4580373"/>
              <a:ext cx="7154269" cy="792974"/>
            </a:xfrm>
            <a:prstGeom prst="rect">
              <a:avLst/>
            </a:prstGeom>
          </p:spPr>
          <p:txBody>
            <a:bodyPr wrap="square">
              <a:spAutoFit/>
            </a:bodyPr>
            <a:lstStyle/>
            <a:p>
              <a:pPr marL="650550" lvl="1" algn="just">
                <a:defRPr/>
              </a:pPr>
              <a:r>
                <a:rPr lang="es-ES" sz="4553" b="1" dirty="0">
                  <a:solidFill>
                    <a:srgbClr val="F08138"/>
                  </a:solidFill>
                  <a:latin typeface="Arial" panose="020B0604020202020204" pitchFamily="34" charset="0"/>
                  <a:cs typeface="Arial" panose="020B0604020202020204" pitchFamily="34" charset="0"/>
                </a:rPr>
                <a:t>Georreferenciar</a:t>
              </a:r>
              <a:endParaRPr lang="es-CO" sz="2277" b="1" dirty="0">
                <a:solidFill>
                  <a:srgbClr val="F08138"/>
                </a:solidFill>
                <a:latin typeface="Arial" panose="020B0604020202020204" pitchFamily="34" charset="0"/>
                <a:cs typeface="Arial" panose="020B0604020202020204" pitchFamily="34" charset="0"/>
              </a:endParaRPr>
            </a:p>
          </p:txBody>
        </p:sp>
        <p:sp>
          <p:nvSpPr>
            <p:cNvPr id="43" name="Rectangle 3">
              <a:extLst>
                <a:ext uri="{FF2B5EF4-FFF2-40B4-BE49-F238E27FC236}">
                  <a16:creationId xmlns:a16="http://schemas.microsoft.com/office/drawing/2014/main" id="{E3DC948C-303F-4305-BD11-4DE4610D8376}"/>
                </a:ext>
              </a:extLst>
            </p:cNvPr>
            <p:cNvSpPr/>
            <p:nvPr/>
          </p:nvSpPr>
          <p:spPr>
            <a:xfrm>
              <a:off x="1343008" y="4412781"/>
              <a:ext cx="5184211" cy="792974"/>
            </a:xfrm>
            <a:prstGeom prst="rect">
              <a:avLst/>
            </a:prstGeom>
          </p:spPr>
          <p:txBody>
            <a:bodyPr wrap="square">
              <a:spAutoFit/>
            </a:bodyPr>
            <a:lstStyle/>
            <a:p>
              <a:pPr marL="650550" lvl="1" algn="just">
                <a:defRPr/>
              </a:pPr>
              <a:r>
                <a:rPr lang="es-ES" sz="4553" b="1" dirty="0">
                  <a:solidFill>
                    <a:srgbClr val="7030A0"/>
                  </a:solidFill>
                  <a:latin typeface="Arial" panose="020B0604020202020204" pitchFamily="34" charset="0"/>
                  <a:cs typeface="Arial" panose="020B0604020202020204" pitchFamily="34" charset="0"/>
                </a:rPr>
                <a:t>Muestrear</a:t>
              </a:r>
              <a:endParaRPr lang="es-CO" sz="2277" b="1" dirty="0">
                <a:solidFill>
                  <a:srgbClr val="7030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4F01B9B2-F8E4-40FC-B92E-9CDC18F5F19A}"/>
                </a:ext>
              </a:extLst>
            </p:cNvPr>
            <p:cNvSpPr/>
            <p:nvPr/>
          </p:nvSpPr>
          <p:spPr>
            <a:xfrm>
              <a:off x="8630106" y="3419962"/>
              <a:ext cx="5184211" cy="617861"/>
            </a:xfrm>
            <a:prstGeom prst="rect">
              <a:avLst/>
            </a:prstGeom>
          </p:spPr>
          <p:txBody>
            <a:bodyPr wrap="square">
              <a:spAutoFit/>
            </a:bodyPr>
            <a:lstStyle/>
            <a:p>
              <a:pPr marL="650550" lvl="1" algn="just">
                <a:defRPr/>
              </a:pPr>
              <a:r>
                <a:rPr lang="es-ES" sz="3415" b="1" dirty="0">
                  <a:solidFill>
                    <a:srgbClr val="00B0F0"/>
                  </a:solidFill>
                  <a:latin typeface="Arial" panose="020B0604020202020204" pitchFamily="34" charset="0"/>
                  <a:cs typeface="Arial" panose="020B0604020202020204" pitchFamily="34" charset="0"/>
                </a:rPr>
                <a:t>Visualizar</a:t>
              </a:r>
              <a:endParaRPr lang="es-CO" sz="1992" b="1" dirty="0">
                <a:solidFill>
                  <a:srgbClr val="00B0F0"/>
                </a:solidFill>
                <a:latin typeface="Arial" panose="020B0604020202020204" pitchFamily="34" charset="0"/>
                <a:cs typeface="Arial" panose="020B0604020202020204" pitchFamily="34" charset="0"/>
              </a:endParaRPr>
            </a:p>
          </p:txBody>
        </p:sp>
        <p:sp>
          <p:nvSpPr>
            <p:cNvPr id="45" name="Rectangle 3">
              <a:extLst>
                <a:ext uri="{FF2B5EF4-FFF2-40B4-BE49-F238E27FC236}">
                  <a16:creationId xmlns:a16="http://schemas.microsoft.com/office/drawing/2014/main" id="{6202F960-3161-4127-8662-DB27C062FC0D}"/>
                </a:ext>
              </a:extLst>
            </p:cNvPr>
            <p:cNvSpPr/>
            <p:nvPr/>
          </p:nvSpPr>
          <p:spPr>
            <a:xfrm>
              <a:off x="5523194" y="3736078"/>
              <a:ext cx="5184211" cy="1026563"/>
            </a:xfrm>
            <a:prstGeom prst="rect">
              <a:avLst/>
            </a:prstGeom>
          </p:spPr>
          <p:txBody>
            <a:bodyPr wrap="square">
              <a:spAutoFit/>
            </a:bodyPr>
            <a:lstStyle/>
            <a:p>
              <a:pPr marL="650550" lvl="1" algn="just">
                <a:defRPr/>
              </a:pPr>
              <a:r>
                <a:rPr lang="es-ES" sz="6071" b="1" dirty="0">
                  <a:solidFill>
                    <a:srgbClr val="92D050"/>
                  </a:solidFill>
                  <a:latin typeface="Arial" panose="020B0604020202020204" pitchFamily="34" charset="0"/>
                  <a:cs typeface="Arial" panose="020B0604020202020204" pitchFamily="34" charset="0"/>
                </a:rPr>
                <a:t>Conocer</a:t>
              </a:r>
              <a:endParaRPr lang="es-CO" sz="3036" b="1" dirty="0">
                <a:solidFill>
                  <a:srgbClr val="92D050"/>
                </a:solidFill>
                <a:latin typeface="Arial" panose="020B0604020202020204" pitchFamily="34" charset="0"/>
                <a:cs typeface="Arial" panose="020B0604020202020204" pitchFamily="34" charset="0"/>
              </a:endParaRPr>
            </a:p>
          </p:txBody>
        </p:sp>
        <p:sp>
          <p:nvSpPr>
            <p:cNvPr id="46" name="Rectangle 3">
              <a:extLst>
                <a:ext uri="{FF2B5EF4-FFF2-40B4-BE49-F238E27FC236}">
                  <a16:creationId xmlns:a16="http://schemas.microsoft.com/office/drawing/2014/main" id="{B9CD4BE1-F7F2-4519-9B9A-652077360BD0}"/>
                </a:ext>
              </a:extLst>
            </p:cNvPr>
            <p:cNvSpPr/>
            <p:nvPr/>
          </p:nvSpPr>
          <p:spPr>
            <a:xfrm>
              <a:off x="40141" y="3840310"/>
              <a:ext cx="3894973" cy="630942"/>
            </a:xfrm>
            <a:prstGeom prst="rect">
              <a:avLst/>
            </a:prstGeom>
          </p:spPr>
          <p:txBody>
            <a:bodyPr wrap="square">
              <a:spAutoFit/>
            </a:bodyPr>
            <a:lstStyle/>
            <a:p>
              <a:pPr marL="650550" lvl="1" algn="just">
                <a:defRPr/>
              </a:pPr>
              <a:r>
                <a:rPr lang="es-ES" sz="3500" b="1" dirty="0">
                  <a:solidFill>
                    <a:srgbClr val="FF0000"/>
                  </a:solidFill>
                  <a:latin typeface="Arial" panose="020B0604020202020204" pitchFamily="34" charset="0"/>
                  <a:cs typeface="Arial" panose="020B0604020202020204" pitchFamily="34" charset="0"/>
                </a:rPr>
                <a:t>Categorizar</a:t>
              </a:r>
              <a:endParaRPr lang="es-CO" sz="3500" b="1" dirty="0">
                <a:solidFill>
                  <a:srgbClr val="FF0000"/>
                </a:solidFill>
                <a:latin typeface="Arial" panose="020B060402020202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ACE2673C-AA3C-6A4A-89C8-CE2E062CD02B}"/>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18C556F8-48C9-9C44-B40A-02003C78947F}"/>
              </a:ext>
            </a:extLst>
          </p:cNvPr>
          <p:cNvSpPr/>
          <p:nvPr/>
        </p:nvSpPr>
        <p:spPr>
          <a:xfrm>
            <a:off x="2092529" y="379612"/>
            <a:ext cx="81065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0D7019A-C2E7-4F41-AAA8-39F83D117E4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es la Calidad de Datos?</a:t>
            </a:r>
          </a:p>
        </p:txBody>
      </p:sp>
      <p:sp>
        <p:nvSpPr>
          <p:cNvPr id="4" name="Rectángulo 3">
            <a:extLst>
              <a:ext uri="{FF2B5EF4-FFF2-40B4-BE49-F238E27FC236}">
                <a16:creationId xmlns:a16="http://schemas.microsoft.com/office/drawing/2014/main" id="{719AD129-DA7F-F74C-BBA9-301BE3431DEC}"/>
              </a:ext>
            </a:extLst>
          </p:cNvPr>
          <p:cNvSpPr/>
          <p:nvPr/>
        </p:nvSpPr>
        <p:spPr>
          <a:xfrm>
            <a:off x="1504601" y="1411912"/>
            <a:ext cx="8575488" cy="646331"/>
          </a:xfrm>
          <a:prstGeom prst="rect">
            <a:avLst/>
          </a:prstGeom>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La capacidad del dato de prestar adecuadamente una función o servicio, es decir el dato debe permitir….</a:t>
            </a:r>
            <a:endParaRPr lang="es-CO"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8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C0432AE-D745-4E6A-8920-66C90D152740}"/>
              </a:ext>
            </a:extLst>
          </p:cNvPr>
          <p:cNvSpPr/>
          <p:nvPr/>
        </p:nvSpPr>
        <p:spPr>
          <a:xfrm>
            <a:off x="1" y="1088732"/>
            <a:ext cx="12191999" cy="3295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spc="300" dirty="0">
                <a:latin typeface="Arial" panose="020B0604020202020204" pitchFamily="34" charset="0"/>
                <a:cs typeface="Arial" panose="020B0604020202020204" pitchFamily="34" charset="0"/>
              </a:rPr>
              <a:t>En términos simples, son datos que describen otros datos</a:t>
            </a:r>
            <a:endParaRPr lang="es-CO" sz="2000" b="1" spc="300" dirty="0">
              <a:latin typeface="Arial" panose="020B0604020202020204" pitchFamily="34" charset="0"/>
              <a:cs typeface="Arial" panose="020B0604020202020204" pitchFamily="34" charset="0"/>
            </a:endParaRPr>
          </a:p>
        </p:txBody>
      </p:sp>
      <p:pic>
        <p:nvPicPr>
          <p:cNvPr id="18" name="Picture 2" descr="Qué son los metadatos">
            <a:extLst>
              <a:ext uri="{FF2B5EF4-FFF2-40B4-BE49-F238E27FC236}">
                <a16:creationId xmlns:a16="http://schemas.microsoft.com/office/drawing/2014/main" id="{E8F15550-B348-4E17-8F43-A0808B30CADF}"/>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2831" y="2136352"/>
            <a:ext cx="4810461" cy="3557673"/>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842A51F7-7C26-418D-A2A2-918D610FF3C5}"/>
              </a:ext>
            </a:extLst>
          </p:cNvPr>
          <p:cNvSpPr txBox="1"/>
          <p:nvPr/>
        </p:nvSpPr>
        <p:spPr>
          <a:xfrm>
            <a:off x="7376086" y="2353018"/>
            <a:ext cx="3777150" cy="400110"/>
          </a:xfrm>
          <a:prstGeom prst="rect">
            <a:avLst/>
          </a:prstGeom>
          <a:solidFill>
            <a:schemeClr val="bg1"/>
          </a:solidFill>
        </p:spPr>
        <p:txBody>
          <a:bodyPr wrap="square" rtlCol="0">
            <a:spAutoFit/>
          </a:bodyPr>
          <a:lstStyle/>
          <a:p>
            <a:r>
              <a:rPr lang="es-CO" sz="2000" b="1" dirty="0">
                <a:solidFill>
                  <a:srgbClr val="74A1E2"/>
                </a:solidFill>
                <a:latin typeface="Arial Narrow" panose="020B0604020202020204" pitchFamily="34" charset="0"/>
                <a:cs typeface="Arial Narrow" panose="020B0604020202020204" pitchFamily="34" charset="0"/>
              </a:rPr>
              <a:t>METADATOS</a:t>
            </a:r>
          </a:p>
        </p:txBody>
      </p:sp>
      <p:grpSp>
        <p:nvGrpSpPr>
          <p:cNvPr id="22" name="Grupo 21">
            <a:extLst>
              <a:ext uri="{FF2B5EF4-FFF2-40B4-BE49-F238E27FC236}">
                <a16:creationId xmlns:a16="http://schemas.microsoft.com/office/drawing/2014/main" id="{A381B53D-5038-4870-BF57-78DCEF2F17BD}"/>
              </a:ext>
            </a:extLst>
          </p:cNvPr>
          <p:cNvGrpSpPr/>
          <p:nvPr/>
        </p:nvGrpSpPr>
        <p:grpSpPr>
          <a:xfrm>
            <a:off x="6633033" y="2205365"/>
            <a:ext cx="743053" cy="729780"/>
            <a:chOff x="8229600" y="4919004"/>
            <a:chExt cx="644448" cy="632936"/>
          </a:xfrm>
        </p:grpSpPr>
        <p:sp>
          <p:nvSpPr>
            <p:cNvPr id="24" name="Elipse 23">
              <a:extLst>
                <a:ext uri="{FF2B5EF4-FFF2-40B4-BE49-F238E27FC236}">
                  <a16:creationId xmlns:a16="http://schemas.microsoft.com/office/drawing/2014/main" id="{A996EE3D-3C04-493A-85BF-DC3541BF67CF}"/>
                </a:ext>
              </a:extLst>
            </p:cNvPr>
            <p:cNvSpPr/>
            <p:nvPr/>
          </p:nvSpPr>
          <p:spPr>
            <a:xfrm>
              <a:off x="8229600" y="4919004"/>
              <a:ext cx="644448" cy="632936"/>
            </a:xfrm>
            <a:prstGeom prst="ellipse">
              <a:avLst/>
            </a:prstGeom>
            <a:solidFill>
              <a:srgbClr val="74A1E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621">
                <a:latin typeface="Work Sans" pitchFamily="2" charset="77"/>
              </a:endParaRPr>
            </a:p>
          </p:txBody>
        </p:sp>
        <p:pic>
          <p:nvPicPr>
            <p:cNvPr id="25" name="Gráfico 24">
              <a:extLst>
                <a:ext uri="{FF2B5EF4-FFF2-40B4-BE49-F238E27FC236}">
                  <a16:creationId xmlns:a16="http://schemas.microsoft.com/office/drawing/2014/main" id="{89241145-1A08-41D6-AE3B-2C497CD137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4081" y="5021443"/>
              <a:ext cx="437211" cy="437211"/>
            </a:xfrm>
            <a:prstGeom prst="rect">
              <a:avLst/>
            </a:prstGeom>
          </p:spPr>
        </p:pic>
      </p:grpSp>
      <p:sp>
        <p:nvSpPr>
          <p:cNvPr id="23" name="Rectángulo 22">
            <a:extLst>
              <a:ext uri="{FF2B5EF4-FFF2-40B4-BE49-F238E27FC236}">
                <a16:creationId xmlns:a16="http://schemas.microsoft.com/office/drawing/2014/main" id="{B28D5230-08BD-47B1-80EA-DCA0A0077789}"/>
              </a:ext>
            </a:extLst>
          </p:cNvPr>
          <p:cNvSpPr/>
          <p:nvPr/>
        </p:nvSpPr>
        <p:spPr>
          <a:xfrm>
            <a:off x="7376087" y="2835061"/>
            <a:ext cx="3777150" cy="954107"/>
          </a:xfrm>
          <a:prstGeom prst="rect">
            <a:avLst/>
          </a:prstGeom>
          <a:solidFill>
            <a:schemeClr val="bg1"/>
          </a:solidFill>
        </p:spPr>
        <p:txBody>
          <a:bodyPr wrap="square">
            <a:spAutoFit/>
          </a:bodyPr>
          <a:lstStyle/>
          <a:p>
            <a:pPr algn="just"/>
            <a:r>
              <a:rPr lang="es-419" sz="1400" dirty="0">
                <a:solidFill>
                  <a:srgbClr val="242758"/>
                </a:solidFill>
                <a:latin typeface="Arial" panose="020B0604020202020204" pitchFamily="34" charset="0"/>
                <a:cs typeface="Arial" panose="020B0604020202020204" pitchFamily="34" charset="0"/>
              </a:rPr>
              <a:t>Los metadatos hacen referencia a la información que contiene el conjunto de datos. De ahí la importancia de ser rigurosos y precisos en el momento de diligenciarlos </a:t>
            </a:r>
          </a:p>
        </p:txBody>
      </p:sp>
      <p:sp>
        <p:nvSpPr>
          <p:cNvPr id="26" name="Rectángulo 25">
            <a:hlinkClick r:id="rId7"/>
            <a:extLst>
              <a:ext uri="{FF2B5EF4-FFF2-40B4-BE49-F238E27FC236}">
                <a16:creationId xmlns:a16="http://schemas.microsoft.com/office/drawing/2014/main" id="{45E6F7CA-B11D-45A6-AEF4-8A422DB5609F}"/>
              </a:ext>
            </a:extLst>
          </p:cNvPr>
          <p:cNvSpPr/>
          <p:nvPr/>
        </p:nvSpPr>
        <p:spPr>
          <a:xfrm>
            <a:off x="7074857" y="4059727"/>
            <a:ext cx="4557860" cy="369332"/>
          </a:xfrm>
          <a:prstGeom prst="rect">
            <a:avLst/>
          </a:prstGeom>
          <a:solidFill>
            <a:schemeClr val="bg1"/>
          </a:solidFill>
        </p:spPr>
        <p:txBody>
          <a:bodyPr wrap="square">
            <a:spAutoFit/>
          </a:bodyPr>
          <a:lstStyle/>
          <a:p>
            <a:pPr algn="just"/>
            <a:r>
              <a:rPr lang="es-MX" b="1" dirty="0">
                <a:solidFill>
                  <a:schemeClr val="accent5">
                    <a:lumMod val="50000"/>
                  </a:schemeClr>
                </a:solidFill>
                <a:latin typeface="Arial" panose="020B0604020202020204" pitchFamily="34" charset="0"/>
                <a:cs typeface="Arial" panose="020B0604020202020204" pitchFamily="34" charset="0"/>
              </a:rPr>
              <a:t>Guía del dominio de Información de TI</a:t>
            </a:r>
            <a:endParaRPr lang="es-419" sz="1050" b="1" dirty="0">
              <a:solidFill>
                <a:schemeClr val="accent5">
                  <a:lumMod val="60000"/>
                  <a:lumOff val="40000"/>
                </a:schemeClr>
              </a:solidFill>
              <a:latin typeface="Work Sans" panose="00000500000000000000"/>
            </a:endParaRPr>
          </a:p>
        </p:txBody>
      </p:sp>
      <p:pic>
        <p:nvPicPr>
          <p:cNvPr id="27" name="Imagen 26">
            <a:extLst>
              <a:ext uri="{FF2B5EF4-FFF2-40B4-BE49-F238E27FC236}">
                <a16:creationId xmlns:a16="http://schemas.microsoft.com/office/drawing/2014/main" id="{4035FD2E-4EB4-4B35-BA36-82A5C9AB09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9053" y="5694025"/>
            <a:ext cx="2781548" cy="951882"/>
          </a:xfrm>
          <a:prstGeom prst="rect">
            <a:avLst/>
          </a:prstGeom>
        </p:spPr>
      </p:pic>
      <p:sp>
        <p:nvSpPr>
          <p:cNvPr id="2" name="CuadroTexto 1">
            <a:extLst>
              <a:ext uri="{FF2B5EF4-FFF2-40B4-BE49-F238E27FC236}">
                <a16:creationId xmlns:a16="http://schemas.microsoft.com/office/drawing/2014/main" id="{7937095B-C8C4-43EF-A14A-9AB48E6FCB70}"/>
              </a:ext>
            </a:extLst>
          </p:cNvPr>
          <p:cNvSpPr txBox="1"/>
          <p:nvPr/>
        </p:nvSpPr>
        <p:spPr>
          <a:xfrm>
            <a:off x="1092831" y="5694025"/>
            <a:ext cx="4987263" cy="230832"/>
          </a:xfrm>
          <a:prstGeom prst="rect">
            <a:avLst/>
          </a:prstGeom>
          <a:noFill/>
        </p:spPr>
        <p:txBody>
          <a:bodyPr wrap="none" rtlCol="0">
            <a:spAutoFit/>
          </a:bodyPr>
          <a:lstStyle/>
          <a:p>
            <a:pPr algn="ctr"/>
            <a:r>
              <a:rPr lang="es-CO" sz="900" b="1">
                <a:solidFill>
                  <a:schemeClr val="accent1">
                    <a:lumMod val="75000"/>
                  </a:schemeClr>
                </a:solidFill>
                <a:latin typeface="Arial" panose="020B0604020202020204" pitchFamily="34" charset="0"/>
                <a:cs typeface="Arial" panose="020B0604020202020204" pitchFamily="34" charset="0"/>
              </a:rPr>
              <a:t>Fuente: https://www.geoidep.gob.pe/conoce-las-ides/metadatos/que-son-los-metadatos</a:t>
            </a:r>
            <a:endParaRPr lang="en-US" sz="900" b="1">
              <a:solidFill>
                <a:schemeClr val="accent1">
                  <a:lumMod val="75000"/>
                </a:schemeClr>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54AD0A55-A1A5-204D-A313-42DE7418CB17}"/>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1FF22E89-7A9A-4A42-A3D3-58023B7A35F1}"/>
              </a:ext>
            </a:extLst>
          </p:cNvPr>
          <p:cNvSpPr/>
          <p:nvPr/>
        </p:nvSpPr>
        <p:spPr>
          <a:xfrm>
            <a:off x="2788356" y="379612"/>
            <a:ext cx="6705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E78826F8-0BDD-FC40-AC04-7C81BAA8527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son los metadatos?</a:t>
            </a:r>
          </a:p>
        </p:txBody>
      </p:sp>
    </p:spTree>
    <p:extLst>
      <p:ext uri="{BB962C8B-B14F-4D97-AF65-F5344CB8AC3E}">
        <p14:creationId xmlns:p14="http://schemas.microsoft.com/office/powerpoint/2010/main" val="161464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185637CF-EFD9-43D3-ADCB-845D462C39B4}"/>
              </a:ext>
            </a:extLst>
          </p:cNvPr>
          <p:cNvGraphicFramePr/>
          <p:nvPr>
            <p:extLst>
              <p:ext uri="{D42A27DB-BD31-4B8C-83A1-F6EECF244321}">
                <p14:modId xmlns:p14="http://schemas.microsoft.com/office/powerpoint/2010/main" val="3794836398"/>
              </p:ext>
            </p:extLst>
          </p:nvPr>
        </p:nvGraphicFramePr>
        <p:xfrm>
          <a:off x="929246" y="969649"/>
          <a:ext cx="10333503" cy="516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ángulo 1">
            <a:extLst>
              <a:ext uri="{FF2B5EF4-FFF2-40B4-BE49-F238E27FC236}">
                <a16:creationId xmlns:a16="http://schemas.microsoft.com/office/drawing/2014/main" id="{0E1545B5-AFBB-4326-A7FF-C365D1159D3B}"/>
              </a:ext>
            </a:extLst>
          </p:cNvPr>
          <p:cNvSpPr/>
          <p:nvPr/>
        </p:nvSpPr>
        <p:spPr>
          <a:xfrm>
            <a:off x="619482" y="5597213"/>
            <a:ext cx="10953032" cy="369332"/>
          </a:xfrm>
          <a:prstGeom prst="rect">
            <a:avLst/>
          </a:prstGeom>
        </p:spPr>
        <p:txBody>
          <a:bodyPr wrap="square">
            <a:spAutoFit/>
          </a:bodyPr>
          <a:lstStyle/>
          <a:p>
            <a:pPr algn="ctr"/>
            <a:r>
              <a:rPr lang="es-CO" sz="900" b="1" dirty="0">
                <a:solidFill>
                  <a:srgbClr val="242758"/>
                </a:solidFill>
                <a:latin typeface="Arial" panose="020B0604020202020204" pitchFamily="34" charset="0"/>
                <a:cs typeface="Arial" panose="020B0604020202020204" pitchFamily="34" charset="0"/>
              </a:rPr>
              <a:t>Fuente: </a:t>
            </a:r>
            <a:r>
              <a:rPr lang="es-CO" sz="900" b="1" dirty="0">
                <a:solidFill>
                  <a:srgbClr val="242758"/>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https://www.datos.gov.co/browse?Informaci%C3%B3n-de-la-Entidad_Nombre-de-la-Entidad=Instituto+Colombiano+de+Bienestar+Familiar</a:t>
            </a:r>
            <a:r>
              <a:rPr lang="es-CO" sz="900" b="1" dirty="0">
                <a:solidFill>
                  <a:srgbClr val="242758"/>
                </a:solidFill>
                <a:latin typeface="Arial" panose="020B0604020202020204" pitchFamily="34" charset="0"/>
                <a:cs typeface="Arial" panose="020B0604020202020204" pitchFamily="34" charset="0"/>
              </a:rPr>
              <a:t> </a:t>
            </a:r>
          </a:p>
          <a:p>
            <a:pPr algn="ctr"/>
            <a:r>
              <a:rPr lang="es-CO" sz="900" b="1" dirty="0">
                <a:solidFill>
                  <a:srgbClr val="242758"/>
                </a:solidFill>
                <a:latin typeface="Arial" panose="020B0604020202020204" pitchFamily="34" charset="0"/>
                <a:cs typeface="Arial" panose="020B0604020202020204" pitchFamily="34" charset="0"/>
              </a:rPr>
              <a:t>Con corte al 25 de mayo de 2021.</a:t>
            </a:r>
          </a:p>
        </p:txBody>
      </p:sp>
      <p:sp>
        <p:nvSpPr>
          <p:cNvPr id="5" name="Rectángulo 4">
            <a:extLst>
              <a:ext uri="{FF2B5EF4-FFF2-40B4-BE49-F238E27FC236}">
                <a16:creationId xmlns:a16="http://schemas.microsoft.com/office/drawing/2014/main" id="{D8871671-EC16-444E-81F8-8E819CAA34AF}"/>
              </a:ext>
            </a:extLst>
          </p:cNvPr>
          <p:cNvSpPr/>
          <p:nvPr/>
        </p:nvSpPr>
        <p:spPr>
          <a:xfrm>
            <a:off x="929246" y="1252129"/>
            <a:ext cx="10333502" cy="276999"/>
          </a:xfrm>
          <a:prstGeom prst="rect">
            <a:avLst/>
          </a:prstGeom>
          <a:solidFill>
            <a:schemeClr val="bg1"/>
          </a:solidFill>
        </p:spPr>
        <p:txBody>
          <a:bodyPr wrap="square">
            <a:spAutoFit/>
          </a:bodyPr>
          <a:lstStyle/>
          <a:p>
            <a:pPr algn="ctr"/>
            <a:r>
              <a:rPr lang="es-CO" sz="1200" b="1" spc="300" dirty="0">
                <a:solidFill>
                  <a:srgbClr val="F08138"/>
                </a:solidFill>
                <a:latin typeface="Arial" panose="020B0604020202020204" pitchFamily="34" charset="0"/>
                <a:cs typeface="Arial" panose="020B0604020202020204" pitchFamily="34" charset="0"/>
              </a:rPr>
              <a:t>23 ACTIVOS </a:t>
            </a:r>
            <a:r>
              <a:rPr lang="es-CO" sz="1200" spc="300" dirty="0">
                <a:solidFill>
                  <a:srgbClr val="F08138"/>
                </a:solidFill>
                <a:latin typeface="Arial" panose="020B0604020202020204" pitchFamily="34" charset="0"/>
                <a:cs typeface="Arial" panose="020B0604020202020204" pitchFamily="34" charset="0"/>
              </a:rPr>
              <a:t>IDENTIFICADOS Y PUBLICADOS CON CORTE A MAYO DE 2021</a:t>
            </a:r>
          </a:p>
        </p:txBody>
      </p:sp>
      <p:sp>
        <p:nvSpPr>
          <p:cNvPr id="7" name="CuadroTexto 6">
            <a:extLst>
              <a:ext uri="{FF2B5EF4-FFF2-40B4-BE49-F238E27FC236}">
                <a16:creationId xmlns:a16="http://schemas.microsoft.com/office/drawing/2014/main" id="{943D5A03-EEC2-4E07-819A-A5C4FDB0CD1C}"/>
              </a:ext>
            </a:extLst>
          </p:cNvPr>
          <p:cNvSpPr txBox="1"/>
          <p:nvPr/>
        </p:nvSpPr>
        <p:spPr>
          <a:xfrm>
            <a:off x="0" y="6380793"/>
            <a:ext cx="6098058" cy="307777"/>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hlinkClick r:id="rId8"/>
              </a:rPr>
              <a:t>Tablero Datos Abiertos ICBF | </a:t>
            </a:r>
            <a:r>
              <a:rPr lang="es-ES" sz="1400" b="1" dirty="0" err="1">
                <a:latin typeface="Arial" panose="020B0604020202020204" pitchFamily="34" charset="0"/>
                <a:cs typeface="Arial" panose="020B0604020202020204" pitchFamily="34" charset="0"/>
                <a:hlinkClick r:id="rId8"/>
              </a:rPr>
              <a:t>Tableau</a:t>
            </a:r>
            <a:r>
              <a:rPr lang="es-ES" sz="1400" b="1" dirty="0">
                <a:latin typeface="Arial" panose="020B0604020202020204" pitchFamily="34" charset="0"/>
                <a:cs typeface="Arial" panose="020B0604020202020204" pitchFamily="34" charset="0"/>
                <a:hlinkClick r:id="rId8"/>
              </a:rPr>
              <a:t> </a:t>
            </a:r>
            <a:r>
              <a:rPr lang="es-ES" sz="1400" b="1" dirty="0" err="1">
                <a:latin typeface="Arial" panose="020B0604020202020204" pitchFamily="34" charset="0"/>
                <a:cs typeface="Arial" panose="020B0604020202020204" pitchFamily="34" charset="0"/>
                <a:hlinkClick r:id="rId8"/>
              </a:rPr>
              <a:t>Public</a:t>
            </a:r>
            <a:endParaRPr lang="es-CO" sz="1400" b="1"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78D301C4-72AC-8A4F-8373-6FABC01EE945}"/>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CC3641A-85C3-634A-AD3B-8AECE967E072}"/>
              </a:ext>
            </a:extLst>
          </p:cNvPr>
          <p:cNvSpPr/>
          <p:nvPr/>
        </p:nvSpPr>
        <p:spPr>
          <a:xfrm>
            <a:off x="929243" y="379612"/>
            <a:ext cx="1033350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EA72435-61A8-314A-A41C-4F4D3BAEBF8B}"/>
              </a:ext>
            </a:extLst>
          </p:cNvPr>
          <p:cNvSpPr>
            <a:spLocks noChangeArrowheads="1"/>
          </p:cNvSpPr>
          <p:nvPr/>
        </p:nvSpPr>
        <p:spPr bwMode="auto">
          <a:xfrm>
            <a:off x="3" y="445513"/>
            <a:ext cx="12192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2500" b="1" kern="0" spc="300" dirty="0">
                <a:solidFill>
                  <a:srgbClr val="002060"/>
                </a:solidFill>
                <a:latin typeface="Arial" panose="020B0604020202020204" pitchFamily="34" charset="0"/>
                <a:cs typeface="Arial" panose="020B0604020202020204" pitchFamily="34" charset="0"/>
                <a:sym typeface="Arial"/>
              </a:rPr>
              <a:t>Datos abiertos a utilizar publicados en </a:t>
            </a:r>
            <a:r>
              <a:rPr lang="es-CO" altLang="es-CO" sz="2500" b="1" kern="0" spc="300" dirty="0" err="1">
                <a:solidFill>
                  <a:srgbClr val="002060"/>
                </a:solidFill>
                <a:latin typeface="Arial" panose="020B0604020202020204" pitchFamily="34" charset="0"/>
                <a:cs typeface="Arial" panose="020B0604020202020204" pitchFamily="34" charset="0"/>
                <a:sym typeface="Arial"/>
              </a:rPr>
              <a:t>datos.gov.co</a:t>
            </a:r>
            <a:r>
              <a:rPr lang="es-CO" altLang="es-CO" sz="2500" b="1" kern="0" spc="300" dirty="0">
                <a:solidFill>
                  <a:srgbClr val="002060"/>
                </a:solidFill>
                <a:latin typeface="Arial" panose="020B0604020202020204" pitchFamily="34" charset="0"/>
                <a:cs typeface="Arial" panose="020B0604020202020204" pitchFamily="34" charset="0"/>
                <a:sym typeface="Arial"/>
              </a:rPr>
              <a:t> </a:t>
            </a:r>
          </a:p>
        </p:txBody>
      </p:sp>
    </p:spTree>
    <p:extLst>
      <p:ext uri="{BB962C8B-B14F-4D97-AF65-F5344CB8AC3E}">
        <p14:creationId xmlns:p14="http://schemas.microsoft.com/office/powerpoint/2010/main" val="140362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sultado de imagen para open refine">
            <a:extLst>
              <a:ext uri="{FF2B5EF4-FFF2-40B4-BE49-F238E27FC236}">
                <a16:creationId xmlns:a16="http://schemas.microsoft.com/office/drawing/2014/main" id="{305E205C-78DB-4607-91B2-6E3C4CB0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93" y="2355285"/>
            <a:ext cx="4066503" cy="9966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81E1457-83C5-4F1C-A323-FC489B85A0AD}"/>
              </a:ext>
            </a:extLst>
          </p:cNvPr>
          <p:cNvSpPr txBox="1"/>
          <p:nvPr/>
        </p:nvSpPr>
        <p:spPr>
          <a:xfrm>
            <a:off x="4879733" y="1850472"/>
            <a:ext cx="7069014" cy="20063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CO" sz="1900" b="1" dirty="0">
                <a:solidFill>
                  <a:srgbClr val="242758"/>
                </a:solidFill>
                <a:latin typeface="Arial" panose="020B0604020202020204" pitchFamily="34" charset="0"/>
                <a:cs typeface="Arial" panose="020B0604020202020204" pitchFamily="34" charset="0"/>
              </a:rPr>
              <a:t>Los malos datos conducen a una pérdida de credibilidad, crean confusión y pueden generar caos.</a:t>
            </a:r>
          </a:p>
          <a:p>
            <a:pPr algn="ctr"/>
            <a:r>
              <a:rPr lang="es-ES" sz="4500" b="1" dirty="0">
                <a:solidFill>
                  <a:schemeClr val="accent2"/>
                </a:solidFill>
                <a:latin typeface="Arial" panose="020B0604020202020204" pitchFamily="34" charset="0"/>
                <a:cs typeface="Arial" panose="020B0604020202020204" pitchFamily="34" charset="0"/>
              </a:rPr>
              <a:t>VS</a:t>
            </a:r>
          </a:p>
          <a:p>
            <a:r>
              <a:rPr lang="es-CO" sz="1900" b="1" dirty="0">
                <a:solidFill>
                  <a:srgbClr val="242758"/>
                </a:solidFill>
                <a:latin typeface="Arial" panose="020B0604020202020204" pitchFamily="34" charset="0"/>
                <a:cs typeface="Arial" panose="020B0604020202020204" pitchFamily="34" charset="0"/>
              </a:rPr>
              <a:t>Los buenos datos construyen confianza, crean ideas estratégicas y ofrecen ahorros en los resultados</a:t>
            </a:r>
            <a:endParaRPr lang="es-CO" sz="1400" b="1" dirty="0">
              <a:solidFill>
                <a:srgbClr val="242758"/>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C726E4B7-7E0A-4A22-8DC1-02EC1A3CBDC2}"/>
              </a:ext>
            </a:extLst>
          </p:cNvPr>
          <p:cNvSpPr txBox="1"/>
          <p:nvPr/>
        </p:nvSpPr>
        <p:spPr>
          <a:xfrm>
            <a:off x="0" y="6129717"/>
            <a:ext cx="12191999" cy="246221"/>
          </a:xfrm>
          <a:prstGeom prst="rect">
            <a:avLst/>
          </a:prstGeom>
          <a:no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Fuente: </a:t>
            </a:r>
            <a:r>
              <a:rPr lang="es-CO" sz="1000" b="1" dirty="0">
                <a:solidFill>
                  <a:srgbClr val="242758"/>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https://github.com/ICBF-Analitica/taller_datos_abiertos_ICBF/tree/main/datos_adicionales</a:t>
            </a:r>
            <a:endParaRPr lang="es-CO" sz="1000" b="1" dirty="0">
              <a:solidFill>
                <a:srgbClr val="2427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A8BD38B-DAC1-477E-BCD8-4037C11BE7A1}"/>
              </a:ext>
            </a:extLst>
          </p:cNvPr>
          <p:cNvSpPr txBox="1"/>
          <p:nvPr/>
        </p:nvSpPr>
        <p:spPr>
          <a:xfrm>
            <a:off x="-1" y="4538473"/>
            <a:ext cx="12192000" cy="246221"/>
          </a:xfrm>
          <a:prstGeom prst="rect">
            <a:avLst/>
          </a:prstGeom>
          <a:solidFill>
            <a:schemeClr val="bg1"/>
          </a:solid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Video tutoriales de uso de Open Refine </a:t>
            </a:r>
            <a:r>
              <a:rPr lang="es-CO" sz="1000" b="1" dirty="0">
                <a:solidFill>
                  <a:srgbClr val="242758"/>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https://gobiernodigital.mintic.gov.co/portal/Iniciativas/Software-libre/</a:t>
            </a:r>
            <a:r>
              <a:rPr lang="es-CO" sz="1000" b="1" dirty="0">
                <a:solidFill>
                  <a:srgbClr val="242758"/>
                </a:solidFill>
                <a:latin typeface="Arial" panose="020B0604020202020204" pitchFamily="34" charset="0"/>
                <a:cs typeface="Arial" panose="020B0604020202020204" pitchFamily="34" charset="0"/>
              </a:rPr>
              <a:t> </a:t>
            </a:r>
          </a:p>
        </p:txBody>
      </p:sp>
      <p:sp>
        <p:nvSpPr>
          <p:cNvPr id="2" name="Rectángulo 1">
            <a:extLst>
              <a:ext uri="{FF2B5EF4-FFF2-40B4-BE49-F238E27FC236}">
                <a16:creationId xmlns:a16="http://schemas.microsoft.com/office/drawing/2014/main" id="{B4832B2E-883B-FE4C-BEBE-AFB87AB0BA9D}"/>
              </a:ext>
            </a:extLst>
          </p:cNvPr>
          <p:cNvSpPr/>
          <p:nvPr/>
        </p:nvSpPr>
        <p:spPr>
          <a:xfrm>
            <a:off x="-1" y="4261474"/>
            <a:ext cx="12192000" cy="276999"/>
          </a:xfrm>
          <a:prstGeom prst="rect">
            <a:avLst/>
          </a:prstGeom>
          <a:solidFill>
            <a:schemeClr val="accent2">
              <a:lumMod val="20000"/>
              <a:lumOff val="80000"/>
            </a:schemeClr>
          </a:solidFill>
        </p:spPr>
        <p:txBody>
          <a:bodyPr wrap="square">
            <a:spAutoFit/>
          </a:bodyPr>
          <a:lstStyle/>
          <a:p>
            <a:pPr algn="ctr"/>
            <a:r>
              <a:rPr lang="es-CO" sz="1200" dirty="0">
                <a:solidFill>
                  <a:srgbClr val="242758"/>
                </a:solidFill>
                <a:latin typeface="Arial" panose="020B0604020202020204" pitchFamily="34" charset="0"/>
                <a:cs typeface="Arial" panose="020B0604020202020204" pitchFamily="34" charset="0"/>
                <a:sym typeface="Helvetica Light"/>
              </a:rPr>
              <a:t>El desafío es pasar de los </a:t>
            </a:r>
            <a:r>
              <a:rPr lang="es-CO" sz="1200" b="1" dirty="0">
                <a:solidFill>
                  <a:srgbClr val="242758"/>
                </a:solidFill>
                <a:latin typeface="Arial" panose="020B0604020202020204" pitchFamily="34" charset="0"/>
                <a:cs typeface="Arial" panose="020B0604020202020204" pitchFamily="34" charset="0"/>
                <a:sym typeface="Helvetica Light"/>
              </a:rPr>
              <a:t>malos datos </a:t>
            </a:r>
            <a:r>
              <a:rPr lang="es-CO" sz="1200" dirty="0">
                <a:solidFill>
                  <a:srgbClr val="242758"/>
                </a:solidFill>
                <a:latin typeface="Arial" panose="020B0604020202020204" pitchFamily="34" charset="0"/>
                <a:cs typeface="Arial" panose="020B0604020202020204" pitchFamily="34" charset="0"/>
                <a:sym typeface="Helvetica Light"/>
              </a:rPr>
              <a:t>a los </a:t>
            </a:r>
            <a:r>
              <a:rPr lang="es-CO" sz="1200" b="1" dirty="0">
                <a:solidFill>
                  <a:srgbClr val="242758"/>
                </a:solidFill>
                <a:latin typeface="Arial" panose="020B0604020202020204" pitchFamily="34" charset="0"/>
                <a:cs typeface="Arial" panose="020B0604020202020204" pitchFamily="34" charset="0"/>
                <a:sym typeface="Helvetica Light"/>
              </a:rPr>
              <a:t>bueno datos</a:t>
            </a:r>
            <a:r>
              <a:rPr lang="es-CO" sz="1200" dirty="0">
                <a:solidFill>
                  <a:srgbClr val="242758"/>
                </a:solidFill>
                <a:latin typeface="Arial" panose="020B0604020202020204" pitchFamily="34" charset="0"/>
                <a:cs typeface="Arial" panose="020B0604020202020204" pitchFamily="34" charset="0"/>
                <a:sym typeface="Helvetica Light"/>
              </a:rPr>
              <a:t>, dada la necesidad actual de datos de valor para los consumidores</a:t>
            </a:r>
          </a:p>
        </p:txBody>
      </p:sp>
      <p:sp>
        <p:nvSpPr>
          <p:cNvPr id="11" name="Rectángulo 10">
            <a:extLst>
              <a:ext uri="{FF2B5EF4-FFF2-40B4-BE49-F238E27FC236}">
                <a16:creationId xmlns:a16="http://schemas.microsoft.com/office/drawing/2014/main" id="{D73F55B0-BE59-2E49-9208-BFD1CF7244ED}"/>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4735466A-6C71-BE4E-A279-DB6D665AE2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3B9AAFE7-37F0-0947-9876-FB906F4101F5}"/>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Ejercicio práctico con Open Refine</a:t>
            </a:r>
          </a:p>
        </p:txBody>
      </p:sp>
    </p:spTree>
    <p:extLst>
      <p:ext uri="{BB962C8B-B14F-4D97-AF65-F5344CB8AC3E}">
        <p14:creationId xmlns:p14="http://schemas.microsoft.com/office/powerpoint/2010/main" val="2946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6">
            <a:extLst>
              <a:ext uri="{FF2B5EF4-FFF2-40B4-BE49-F238E27FC236}">
                <a16:creationId xmlns:a16="http://schemas.microsoft.com/office/drawing/2014/main" id="{CADBFE29-570E-438C-BB7F-1064639EF595}"/>
              </a:ext>
            </a:extLst>
          </p:cNvPr>
          <p:cNvSpPr txBox="1"/>
          <p:nvPr/>
        </p:nvSpPr>
        <p:spPr>
          <a:xfrm>
            <a:off x="4530026" y="2220977"/>
            <a:ext cx="5398535" cy="2416046"/>
          </a:xfrm>
          <a:prstGeom prst="rect">
            <a:avLst/>
          </a:prstGeom>
          <a:solidFill>
            <a:schemeClr val="bg1"/>
          </a:solidFill>
        </p:spPr>
        <p:txBody>
          <a:bodyPr wrap="square" lIns="0" tIns="0" rIns="0" bIns="0" rtlCol="0" anchor="t" anchorCtr="0">
            <a:spAutoFit/>
          </a:bodyPr>
          <a:lstStyle/>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Objetivo del taller</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Contexto de datos abiertos</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Calidad de datos con Open Refine</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Análisis de datos con Python y Colab</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Visualización de datos</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Conclusiones y cierre del Webinar</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p:txBody>
      </p:sp>
      <p:sp>
        <p:nvSpPr>
          <p:cNvPr id="12" name="Rectángulo 11">
            <a:extLst>
              <a:ext uri="{FF2B5EF4-FFF2-40B4-BE49-F238E27FC236}">
                <a16:creationId xmlns:a16="http://schemas.microsoft.com/office/drawing/2014/main" id="{356F51BA-E326-8946-A878-68EAC7BA9657}"/>
              </a:ext>
            </a:extLst>
          </p:cNvPr>
          <p:cNvSpPr/>
          <p:nvPr/>
        </p:nvSpPr>
        <p:spPr>
          <a:xfrm>
            <a:off x="0" y="0"/>
            <a:ext cx="2653078" cy="669094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000" b="1" spc="300" dirty="0">
              <a:solidFill>
                <a:schemeClr val="bg1"/>
              </a:solidFill>
              <a:latin typeface="Century Gothic" panose="020B0502020202020204" pitchFamily="34" charset="0"/>
            </a:endParaRPr>
          </a:p>
        </p:txBody>
      </p:sp>
      <p:sp>
        <p:nvSpPr>
          <p:cNvPr id="13" name="Rectángulo 12">
            <a:extLst>
              <a:ext uri="{FF2B5EF4-FFF2-40B4-BE49-F238E27FC236}">
                <a16:creationId xmlns:a16="http://schemas.microsoft.com/office/drawing/2014/main" id="{A549A12D-5C52-CE42-8068-7949F7212F45}"/>
              </a:ext>
            </a:extLst>
          </p:cNvPr>
          <p:cNvSpPr/>
          <p:nvPr/>
        </p:nvSpPr>
        <p:spPr>
          <a:xfrm>
            <a:off x="1873389" y="232332"/>
            <a:ext cx="1559378" cy="5187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F47D59D8-28FD-3847-8906-5022ACC9A549}"/>
              </a:ext>
            </a:extLst>
          </p:cNvPr>
          <p:cNvSpPr/>
          <p:nvPr/>
        </p:nvSpPr>
        <p:spPr>
          <a:xfrm rot="16200000">
            <a:off x="124803" y="2190522"/>
            <a:ext cx="4254691" cy="1169551"/>
          </a:xfrm>
          <a:prstGeom prst="rect">
            <a:avLst/>
          </a:prstGeom>
        </p:spPr>
        <p:txBody>
          <a:bodyPr wrap="none">
            <a:spAutoFit/>
          </a:bodyPr>
          <a:lstStyle/>
          <a:p>
            <a:pPr algn="ctr"/>
            <a:r>
              <a:rPr lang="es-CO" sz="7000" b="1" spc="300" dirty="0">
                <a:solidFill>
                  <a:schemeClr val="bg1"/>
                </a:solidFill>
                <a:latin typeface="Century Gothic" panose="020B0502020202020204" pitchFamily="34" charset="0"/>
              </a:rPr>
              <a:t>AGENDA</a:t>
            </a:r>
          </a:p>
        </p:txBody>
      </p:sp>
      <p:sp>
        <p:nvSpPr>
          <p:cNvPr id="14" name="CuadroTexto 13">
            <a:extLst>
              <a:ext uri="{FF2B5EF4-FFF2-40B4-BE49-F238E27FC236}">
                <a16:creationId xmlns:a16="http://schemas.microsoft.com/office/drawing/2014/main" id="{01070F2B-0845-024C-AECC-7B3A173BE134}"/>
              </a:ext>
            </a:extLst>
          </p:cNvPr>
          <p:cNvSpPr txBox="1"/>
          <p:nvPr/>
        </p:nvSpPr>
        <p:spPr>
          <a:xfrm>
            <a:off x="3922022" y="1511191"/>
            <a:ext cx="4845122" cy="292388"/>
          </a:xfrm>
          <a:prstGeom prst="rect">
            <a:avLst/>
          </a:prstGeom>
          <a:solidFill>
            <a:schemeClr val="bg1"/>
          </a:solidFill>
        </p:spPr>
        <p:txBody>
          <a:bodyPr wrap="square" rtlCol="0">
            <a:spAutoFit/>
          </a:bodyPr>
          <a:lstStyle/>
          <a:p>
            <a:pPr>
              <a:buClr>
                <a:srgbClr val="000000"/>
              </a:buClr>
            </a:pPr>
            <a:r>
              <a:rPr lang="es-MX" sz="1300" kern="0" dirty="0">
                <a:solidFill>
                  <a:srgbClr val="002060"/>
                </a:solidFill>
                <a:latin typeface="Arial" panose="020B0604020202020204" pitchFamily="34" charset="0"/>
                <a:cs typeface="Arial" panose="020B0604020202020204" pitchFamily="34" charset="0"/>
                <a:sym typeface="Arial"/>
              </a:rPr>
              <a:t>Calidatón y Visualizaton de datos abiertos del ICBF</a:t>
            </a:r>
            <a:endParaRPr lang="es-ES" sz="1300" kern="0" dirty="0">
              <a:solidFill>
                <a:srgbClr val="002060"/>
              </a:solidFill>
              <a:latin typeface="Arial" panose="020B0604020202020204" pitchFamily="34" charset="0"/>
              <a:cs typeface="Arial" panose="020B0604020202020204" pitchFamily="34" charset="0"/>
              <a:sym typeface="Arial"/>
            </a:endParaRPr>
          </a:p>
        </p:txBody>
      </p:sp>
      <p:sp>
        <p:nvSpPr>
          <p:cNvPr id="16" name="Elipse 15">
            <a:extLst>
              <a:ext uri="{FF2B5EF4-FFF2-40B4-BE49-F238E27FC236}">
                <a16:creationId xmlns:a16="http://schemas.microsoft.com/office/drawing/2014/main" id="{4AFF7B09-60ED-0A4E-8A3E-9B19DA0E121B}"/>
              </a:ext>
            </a:extLst>
          </p:cNvPr>
          <p:cNvSpPr/>
          <p:nvPr/>
        </p:nvSpPr>
        <p:spPr>
          <a:xfrm>
            <a:off x="4184872" y="2256144"/>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3E21D4B1-9B77-A345-BFA6-2280EEA53D8A}"/>
              </a:ext>
            </a:extLst>
          </p:cNvPr>
          <p:cNvSpPr/>
          <p:nvPr/>
        </p:nvSpPr>
        <p:spPr>
          <a:xfrm>
            <a:off x="4184872" y="2675839"/>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D939A87-BDA6-4044-8049-465260D67FB1}"/>
              </a:ext>
            </a:extLst>
          </p:cNvPr>
          <p:cNvSpPr/>
          <p:nvPr/>
        </p:nvSpPr>
        <p:spPr>
          <a:xfrm>
            <a:off x="4184872" y="3089175"/>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0195C49-ABF0-BC43-8446-858AB26A68FB}"/>
              </a:ext>
            </a:extLst>
          </p:cNvPr>
          <p:cNvSpPr/>
          <p:nvPr/>
        </p:nvSpPr>
        <p:spPr>
          <a:xfrm>
            <a:off x="4184872" y="3508870"/>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00FC593B-CA4A-B348-BE92-9946C7D98C30}"/>
              </a:ext>
            </a:extLst>
          </p:cNvPr>
          <p:cNvSpPr/>
          <p:nvPr/>
        </p:nvSpPr>
        <p:spPr>
          <a:xfrm>
            <a:off x="4184872" y="3922206"/>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947A4F7E-7672-7B4A-AAE1-CED46F927D5E}"/>
              </a:ext>
            </a:extLst>
          </p:cNvPr>
          <p:cNvSpPr/>
          <p:nvPr/>
        </p:nvSpPr>
        <p:spPr>
          <a:xfrm>
            <a:off x="4184872" y="4335542"/>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76788C1-3FA3-B94B-91C0-8DEA2BBF031A}"/>
              </a:ext>
            </a:extLst>
          </p:cNvPr>
          <p:cNvSpPr/>
          <p:nvPr/>
        </p:nvSpPr>
        <p:spPr>
          <a:xfrm flipH="1">
            <a:off x="3563985" y="0"/>
            <a:ext cx="74800" cy="6690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44C8A3C0-CAA1-9941-B50F-050AEC4F4D5A}"/>
              </a:ext>
            </a:extLst>
          </p:cNvPr>
          <p:cNvSpPr/>
          <p:nvPr/>
        </p:nvSpPr>
        <p:spPr>
          <a:xfrm>
            <a:off x="3593536" y="1202010"/>
            <a:ext cx="2974112" cy="292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D11E47DA-0465-F944-98DA-D8BF9FF90640}"/>
              </a:ext>
            </a:extLst>
          </p:cNvPr>
          <p:cNvSpPr>
            <a:spLocks noChangeArrowheads="1"/>
          </p:cNvSpPr>
          <p:nvPr/>
        </p:nvSpPr>
        <p:spPr bwMode="auto">
          <a:xfrm>
            <a:off x="3894726" y="1066815"/>
            <a:ext cx="3409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3000" b="1" kern="0" spc="300" dirty="0">
                <a:solidFill>
                  <a:schemeClr val="bg1"/>
                </a:solidFill>
                <a:latin typeface="Arial" panose="020B0604020202020204" pitchFamily="34" charset="0"/>
                <a:cs typeface="Arial" panose="020B0604020202020204" pitchFamily="34" charset="0"/>
                <a:sym typeface="Arial"/>
              </a:rPr>
              <a:t>TEMÁTICAS</a:t>
            </a:r>
          </a:p>
        </p:txBody>
      </p:sp>
      <p:sp>
        <p:nvSpPr>
          <p:cNvPr id="26" name="Rectángulo 25">
            <a:extLst>
              <a:ext uri="{FF2B5EF4-FFF2-40B4-BE49-F238E27FC236}">
                <a16:creationId xmlns:a16="http://schemas.microsoft.com/office/drawing/2014/main" id="{267A2DD7-FAF0-8247-846A-3D3B25647D38}"/>
              </a:ext>
            </a:extLst>
          </p:cNvPr>
          <p:cNvSpPr/>
          <p:nvPr/>
        </p:nvSpPr>
        <p:spPr>
          <a:xfrm>
            <a:off x="4904903" y="988490"/>
            <a:ext cx="351378" cy="553998"/>
          </a:xfrm>
          <a:prstGeom prst="rect">
            <a:avLst/>
          </a:prstGeom>
        </p:spPr>
        <p:txBody>
          <a:bodyPr wrap="none">
            <a:spAutoFit/>
          </a:bodyPr>
          <a:lstStyle/>
          <a:p>
            <a:r>
              <a:rPr lang="es-CO" sz="3000" b="1" kern="0" spc="300" dirty="0">
                <a:solidFill>
                  <a:schemeClr val="accent2"/>
                </a:solidFill>
                <a:latin typeface="Arial" panose="020B0604020202020204" pitchFamily="34" charset="0"/>
                <a:cs typeface="Arial" panose="020B0604020202020204" pitchFamily="34" charset="0"/>
                <a:sym typeface="Arial"/>
              </a:rPr>
              <a:t>´</a:t>
            </a:r>
            <a:endParaRPr lang="es-CO" sz="3000" dirty="0">
              <a:solidFill>
                <a:schemeClr val="accent2"/>
              </a:solidFill>
            </a:endParaRPr>
          </a:p>
        </p:txBody>
      </p:sp>
    </p:spTree>
    <p:extLst>
      <p:ext uri="{BB962C8B-B14F-4D97-AF65-F5344CB8AC3E}">
        <p14:creationId xmlns:p14="http://schemas.microsoft.com/office/powerpoint/2010/main" val="363472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77A3325-1FF2-784A-B2F3-1981C7A9BFD9}"/>
              </a:ext>
            </a:extLst>
          </p:cNvPr>
          <p:cNvSpPr/>
          <p:nvPr/>
        </p:nvSpPr>
        <p:spPr>
          <a:xfrm>
            <a:off x="0" y="3068810"/>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31E50D-C4FE-5945-ADCA-5C9B1B246783}"/>
              </a:ext>
            </a:extLst>
          </p:cNvPr>
          <p:cNvSpPr>
            <a:spLocks noChangeArrowheads="1"/>
          </p:cNvSpPr>
          <p:nvPr/>
        </p:nvSpPr>
        <p:spPr bwMode="auto">
          <a:xfrm>
            <a:off x="1283677" y="2510241"/>
            <a:ext cx="9240714" cy="1477328"/>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ANÁLISIS DE DATOS CON PYTHON</a:t>
            </a:r>
          </a:p>
        </p:txBody>
      </p:sp>
    </p:spTree>
    <p:extLst>
      <p:ext uri="{BB962C8B-B14F-4D97-AF65-F5344CB8AC3E}">
        <p14:creationId xmlns:p14="http://schemas.microsoft.com/office/powerpoint/2010/main" val="410428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0F230793-F8D3-453A-9A0B-0869C3AC9E58}"/>
              </a:ext>
            </a:extLst>
          </p:cNvPr>
          <p:cNvSpPr txBox="1"/>
          <p:nvPr/>
        </p:nvSpPr>
        <p:spPr>
          <a:xfrm>
            <a:off x="1026782" y="1489953"/>
            <a:ext cx="10138436" cy="923330"/>
          </a:xfrm>
          <a:prstGeom prst="rect">
            <a:avLst/>
          </a:prstGeom>
          <a:noFill/>
        </p:spPr>
        <p:txBody>
          <a:bodyPr wrap="square">
            <a:spAutoFit/>
          </a:bodyPr>
          <a:lstStyle/>
          <a:p>
            <a:pPr algn="ctr"/>
            <a:r>
              <a:rPr lang="es-CO" dirty="0">
                <a:solidFill>
                  <a:srgbClr val="002060"/>
                </a:solidFill>
                <a:latin typeface="Arial" panose="020B0604020202020204" pitchFamily="34" charset="0"/>
                <a:cs typeface="Arial" panose="020B0604020202020204" pitchFamily="34" charset="0"/>
              </a:rPr>
              <a:t>Generación de valor social y económico mediante el aprovechamiento de los datos para la creación de nuevos bienes, servicios, procesos, así como para el mejoramiento de los existentes (DNP, CONPES 3920)</a:t>
            </a:r>
          </a:p>
        </p:txBody>
      </p:sp>
      <p:grpSp>
        <p:nvGrpSpPr>
          <p:cNvPr id="3" name="Grupo 2">
            <a:extLst>
              <a:ext uri="{FF2B5EF4-FFF2-40B4-BE49-F238E27FC236}">
                <a16:creationId xmlns:a16="http://schemas.microsoft.com/office/drawing/2014/main" id="{AE11C8FB-0134-493F-AC53-D6D575F4A758}"/>
              </a:ext>
            </a:extLst>
          </p:cNvPr>
          <p:cNvGrpSpPr/>
          <p:nvPr/>
        </p:nvGrpSpPr>
        <p:grpSpPr>
          <a:xfrm>
            <a:off x="1312042" y="2781723"/>
            <a:ext cx="5408716" cy="3001881"/>
            <a:chOff x="5399773" y="1268423"/>
            <a:chExt cx="6317146" cy="3678103"/>
          </a:xfrm>
        </p:grpSpPr>
        <p:pic>
          <p:nvPicPr>
            <p:cNvPr id="17" name="Imagen 16">
              <a:extLst>
                <a:ext uri="{FF2B5EF4-FFF2-40B4-BE49-F238E27FC236}">
                  <a16:creationId xmlns:a16="http://schemas.microsoft.com/office/drawing/2014/main" id="{DFC3F2A9-7063-4572-8BB4-6EB1BAD5E144}"/>
                </a:ext>
              </a:extLst>
            </p:cNvPr>
            <p:cNvPicPr>
              <a:picLocks noChangeAspect="1"/>
            </p:cNvPicPr>
            <p:nvPr/>
          </p:nvPicPr>
          <p:blipFill>
            <a:blip r:embed="rId3"/>
            <a:stretch>
              <a:fillRect/>
            </a:stretch>
          </p:blipFill>
          <p:spPr>
            <a:xfrm>
              <a:off x="5399773" y="1911473"/>
              <a:ext cx="6317146" cy="3035053"/>
            </a:xfrm>
            <a:prstGeom prst="rect">
              <a:avLst/>
            </a:prstGeom>
          </p:spPr>
        </p:pic>
        <p:sp>
          <p:nvSpPr>
            <p:cNvPr id="8" name="Rectángulo 7">
              <a:extLst>
                <a:ext uri="{FF2B5EF4-FFF2-40B4-BE49-F238E27FC236}">
                  <a16:creationId xmlns:a16="http://schemas.microsoft.com/office/drawing/2014/main" id="{ADAB71E4-3057-48FE-941B-3E771225C31B}"/>
                </a:ext>
              </a:extLst>
            </p:cNvPr>
            <p:cNvSpPr/>
            <p:nvPr/>
          </p:nvSpPr>
          <p:spPr>
            <a:xfrm>
              <a:off x="5399773" y="1268423"/>
              <a:ext cx="6317146" cy="565662"/>
            </a:xfrm>
            <a:prstGeom prst="rect">
              <a:avLst/>
            </a:prstGeom>
          </p:spPr>
          <p:txBody>
            <a:bodyPr wrap="square">
              <a:spAutoFit/>
            </a:bodyPr>
            <a:lstStyle/>
            <a:p>
              <a:pPr algn="ctr"/>
              <a:r>
                <a:rPr lang="es-MX" sz="1200" b="1" dirty="0">
                  <a:solidFill>
                    <a:srgbClr val="002060"/>
                  </a:solidFill>
                  <a:latin typeface="Arial" panose="020B0604020202020204" pitchFamily="34" charset="0"/>
                  <a:cs typeface="Arial" panose="020B0604020202020204" pitchFamily="34" charset="0"/>
                </a:rPr>
                <a:t>Generación de datos estructurados y no estructurados proyectados a 2025</a:t>
              </a:r>
              <a:endParaRPr lang="es-CO" sz="1200" b="1" dirty="0">
                <a:solidFill>
                  <a:srgbClr val="002060"/>
                </a:solidFill>
                <a:latin typeface="Arial" panose="020B0604020202020204" pitchFamily="34" charset="0"/>
                <a:cs typeface="Arial" panose="020B0604020202020204" pitchFamily="34" charset="0"/>
              </a:endParaRPr>
            </a:p>
          </p:txBody>
        </p:sp>
      </p:grpSp>
      <p:pic>
        <p:nvPicPr>
          <p:cNvPr id="7" name="Imagen 6">
            <a:extLst>
              <a:ext uri="{FF2B5EF4-FFF2-40B4-BE49-F238E27FC236}">
                <a16:creationId xmlns:a16="http://schemas.microsoft.com/office/drawing/2014/main" id="{4C6E65C3-4C4D-429C-B47C-0F145C26371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7489947" y="3013918"/>
            <a:ext cx="2841014" cy="2600231"/>
          </a:xfrm>
          <a:prstGeom prst="rect">
            <a:avLst/>
          </a:prstGeom>
        </p:spPr>
      </p:pic>
      <p:sp>
        <p:nvSpPr>
          <p:cNvPr id="9" name="Rectángulo 8">
            <a:extLst>
              <a:ext uri="{FF2B5EF4-FFF2-40B4-BE49-F238E27FC236}">
                <a16:creationId xmlns:a16="http://schemas.microsoft.com/office/drawing/2014/main" id="{868E05F0-E519-3E43-A98E-585A7520B63E}"/>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78E54764-2FDC-9E4A-B51F-0754880A6647}"/>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1B01A513-7C18-9E48-A597-4D9443CA091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Big data / Explotación de datos</a:t>
            </a:r>
          </a:p>
        </p:txBody>
      </p:sp>
    </p:spTree>
    <p:extLst>
      <p:ext uri="{BB962C8B-B14F-4D97-AF65-F5344CB8AC3E}">
        <p14:creationId xmlns:p14="http://schemas.microsoft.com/office/powerpoint/2010/main" val="17512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6309948" y="1583149"/>
            <a:ext cx="5392614" cy="981481"/>
          </a:xfrm>
          <a:solidFill>
            <a:schemeClr val="bg1"/>
          </a:solidFill>
        </p:spPr>
        <p:txBody>
          <a:bodyPr>
            <a:normAutofit/>
          </a:bodyPr>
          <a:lstStyle/>
          <a:p>
            <a:pPr>
              <a:lnSpc>
                <a:spcPct val="100000"/>
              </a:lnSpc>
            </a:pPr>
            <a:r>
              <a:rPr lang="es-CO" sz="1800" b="1" dirty="0">
                <a:solidFill>
                  <a:srgbClr val="002060"/>
                </a:solidFill>
                <a:latin typeface="Arial" panose="020B0604020202020204" pitchFamily="34" charset="0"/>
                <a:cs typeface="Arial" panose="020B0604020202020204" pitchFamily="34" charset="0"/>
              </a:rPr>
              <a:t>Estadísticas descriptivas</a:t>
            </a:r>
          </a:p>
          <a:p>
            <a:pPr>
              <a:lnSpc>
                <a:spcPct val="100000"/>
              </a:lnSpc>
            </a:pPr>
            <a:r>
              <a:rPr lang="es-CO" sz="1800" b="1" dirty="0">
                <a:solidFill>
                  <a:srgbClr val="002060"/>
                </a:solidFill>
                <a:latin typeface="Arial" panose="020B0604020202020204" pitchFamily="34" charset="0"/>
                <a:cs typeface="Arial" panose="020B0604020202020204" pitchFamily="34" charset="0"/>
              </a:rPr>
              <a:t>Visualizaciones</a:t>
            </a:r>
          </a:p>
        </p:txBody>
      </p:sp>
      <p:pic>
        <p:nvPicPr>
          <p:cNvPr id="2050" name="Picture 2">
            <a:extLst>
              <a:ext uri="{FF2B5EF4-FFF2-40B4-BE49-F238E27FC236}">
                <a16:creationId xmlns:a16="http://schemas.microsoft.com/office/drawing/2014/main" id="{223F9D2D-0142-4141-8A0A-972515729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242" y="3587203"/>
            <a:ext cx="3176036" cy="107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79D2F-5A79-4027-84F8-6DC5DA0A6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911" y="4711896"/>
            <a:ext cx="1284221" cy="10032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4B3D426-13B4-4548-A503-CE921FE928B2}"/>
              </a:ext>
            </a:extLst>
          </p:cNvPr>
          <p:cNvSpPr/>
          <p:nvPr/>
        </p:nvSpPr>
        <p:spPr>
          <a:xfrm>
            <a:off x="0" y="3842368"/>
            <a:ext cx="5882054" cy="523220"/>
          </a:xfrm>
          <a:prstGeom prst="rect">
            <a:avLst/>
          </a:prstGeom>
          <a:solidFill>
            <a:srgbClr val="92D050"/>
          </a:solidFill>
        </p:spPr>
        <p:txBody>
          <a:bodyPr wrap="square">
            <a:spAutoFit/>
          </a:bodyPr>
          <a:lstStyle/>
          <a:p>
            <a:pPr algn="ctr"/>
            <a:r>
              <a:rPr lang="es-CO" sz="2800" b="1" dirty="0">
                <a:solidFill>
                  <a:schemeClr val="bg1"/>
                </a:solidFill>
                <a:latin typeface="Arial" panose="020B0604020202020204" pitchFamily="34" charset="0"/>
                <a:cs typeface="Arial" panose="020B0604020202020204" pitchFamily="34" charset="0"/>
              </a:rPr>
              <a:t>SOFTWARE LIBRE</a:t>
            </a:r>
          </a:p>
        </p:txBody>
      </p:sp>
      <p:sp>
        <p:nvSpPr>
          <p:cNvPr id="13" name="CuadroTexto 12">
            <a:extLst>
              <a:ext uri="{FF2B5EF4-FFF2-40B4-BE49-F238E27FC236}">
                <a16:creationId xmlns:a16="http://schemas.microsoft.com/office/drawing/2014/main" id="{79E0762D-9DF2-4E8D-8E23-B533DE82995C}"/>
              </a:ext>
            </a:extLst>
          </p:cNvPr>
          <p:cNvSpPr txBox="1"/>
          <p:nvPr/>
        </p:nvSpPr>
        <p:spPr>
          <a:xfrm>
            <a:off x="9539655" y="3842368"/>
            <a:ext cx="2162907"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www.python.org</a:t>
            </a:r>
            <a:endParaRPr lang="es-CO" b="1" dirty="0">
              <a:solidFill>
                <a:srgbClr val="002060"/>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10EC0F0D-85F5-479A-95F5-4DDB74692854}"/>
              </a:ext>
            </a:extLst>
          </p:cNvPr>
          <p:cNvSpPr txBox="1"/>
          <p:nvPr/>
        </p:nvSpPr>
        <p:spPr>
          <a:xfrm>
            <a:off x="8472854" y="5090185"/>
            <a:ext cx="3176035"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www.r-project.org</a:t>
            </a:r>
            <a:endParaRPr lang="es-CO" b="1" dirty="0">
              <a:solidFill>
                <a:srgbClr val="002060"/>
              </a:solidFill>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0AEC872E-F689-495D-8503-7FA4AAD80F85}"/>
              </a:ext>
            </a:extLst>
          </p:cNvPr>
          <p:cNvSpPr/>
          <p:nvPr/>
        </p:nvSpPr>
        <p:spPr>
          <a:xfrm>
            <a:off x="0" y="1662853"/>
            <a:ext cx="5882054" cy="553998"/>
          </a:xfrm>
          <a:prstGeom prst="rect">
            <a:avLst/>
          </a:prstGeom>
          <a:solidFill>
            <a:srgbClr val="92D050"/>
          </a:solidFill>
        </p:spPr>
        <p:txBody>
          <a:bodyPr wrap="square" lIns="91440" tIns="45720" rIns="91440" bIns="45720" anchor="t">
            <a:spAutoFit/>
          </a:bodyPr>
          <a:lstStyle/>
          <a:p>
            <a:pPr algn="ctr"/>
            <a:r>
              <a:rPr lang="es-CO" sz="3000" b="1" dirty="0">
                <a:solidFill>
                  <a:schemeClr val="bg1"/>
                </a:solidFill>
                <a:latin typeface="Arial" panose="020B0604020202020204" pitchFamily="34" charset="0"/>
                <a:cs typeface="Arial" panose="020B0604020202020204" pitchFamily="34" charset="0"/>
              </a:rPr>
              <a:t>¿CÓMO HACERLO?</a:t>
            </a:r>
            <a:endParaRPr lang="es-CO" sz="3000" b="1" u="sng" dirty="0">
              <a:solidFill>
                <a:schemeClr val="bg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B04E59F1-A950-FE44-A7B8-1131F0D1F750}"/>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1E992428-7177-D241-8E18-E74D971CD74F}"/>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A65CE619-8FC2-CB45-92E5-D53002253B1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Primer paso: ¡Entender los datos!</a:t>
            </a:r>
          </a:p>
        </p:txBody>
      </p:sp>
    </p:spTree>
    <p:extLst>
      <p:ext uri="{BB962C8B-B14F-4D97-AF65-F5344CB8AC3E}">
        <p14:creationId xmlns:p14="http://schemas.microsoft.com/office/powerpoint/2010/main" val="22041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1" grpId="0" animBg="1"/>
      <p:bldP spid="13" grpId="0" animBg="1"/>
      <p:bldP spid="15" grpId="0" animBg="1"/>
      <p:bldP spid="9"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5">
            <a:extLst>
              <a:ext uri="{FF2B5EF4-FFF2-40B4-BE49-F238E27FC236}">
                <a16:creationId xmlns:a16="http://schemas.microsoft.com/office/drawing/2014/main" id="{F47EE76B-F24B-42B0-8BEA-4BF99A1F5548}"/>
              </a:ext>
            </a:extLst>
          </p:cNvPr>
          <p:cNvGraphicFramePr>
            <a:graphicFrameLocks/>
          </p:cNvGraphicFramePr>
          <p:nvPr>
            <p:extLst>
              <p:ext uri="{D42A27DB-BD31-4B8C-83A1-F6EECF244321}">
                <p14:modId xmlns:p14="http://schemas.microsoft.com/office/powerpoint/2010/main" val="1426912547"/>
              </p:ext>
            </p:extLst>
          </p:nvPr>
        </p:nvGraphicFramePr>
        <p:xfrm>
          <a:off x="1371600" y="2074741"/>
          <a:ext cx="9448800" cy="291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F73F075E-1670-D741-8840-951894547A74}"/>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7694F79D-F36B-FE43-A761-17FF9C746B13}"/>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CB58AAD-B567-0248-AD07-2C6E2BB0D2B3}"/>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Tipos de datos o variables</a:t>
            </a:r>
          </a:p>
        </p:txBody>
      </p:sp>
    </p:spTree>
    <p:extLst>
      <p:ext uri="{BB962C8B-B14F-4D97-AF65-F5344CB8AC3E}">
        <p14:creationId xmlns:p14="http://schemas.microsoft.com/office/powerpoint/2010/main" val="208286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635" y="4046851"/>
            <a:ext cx="914400" cy="914400"/>
          </a:xfrm>
          <a:prstGeom prst="rect">
            <a:avLst/>
          </a:prstGeom>
        </p:spPr>
      </p:pic>
      <p:grpSp>
        <p:nvGrpSpPr>
          <p:cNvPr id="27" name="Grupo 26">
            <a:extLst>
              <a:ext uri="{FF2B5EF4-FFF2-40B4-BE49-F238E27FC236}">
                <a16:creationId xmlns:a16="http://schemas.microsoft.com/office/drawing/2014/main" id="{D7D2FA0B-0B4A-4866-ABC2-D11D35DC76E8}"/>
              </a:ext>
            </a:extLst>
          </p:cNvPr>
          <p:cNvGrpSpPr/>
          <p:nvPr/>
        </p:nvGrpSpPr>
        <p:grpSpPr>
          <a:xfrm>
            <a:off x="9499054" y="4167747"/>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24" name="CuadroTexto 23">
            <a:extLst>
              <a:ext uri="{FF2B5EF4-FFF2-40B4-BE49-F238E27FC236}">
                <a16:creationId xmlns:a16="http://schemas.microsoft.com/office/drawing/2014/main" id="{CA3A4204-5CF7-4C77-8D0B-FC04FD1A51DE}"/>
              </a:ext>
            </a:extLst>
          </p:cNvPr>
          <p:cNvSpPr txBox="1"/>
          <p:nvPr/>
        </p:nvSpPr>
        <p:spPr>
          <a:xfrm>
            <a:off x="7688531" y="504515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grpSp>
        <p:nvGrpSpPr>
          <p:cNvPr id="25" name="Grupo 24">
            <a:extLst>
              <a:ext uri="{FF2B5EF4-FFF2-40B4-BE49-F238E27FC236}">
                <a16:creationId xmlns:a16="http://schemas.microsoft.com/office/drawing/2014/main" id="{0323FB08-4C11-4C22-B0EF-2CAE23C88FBB}"/>
              </a:ext>
            </a:extLst>
          </p:cNvPr>
          <p:cNvGrpSpPr/>
          <p:nvPr/>
        </p:nvGrpSpPr>
        <p:grpSpPr>
          <a:xfrm>
            <a:off x="7688531" y="1321537"/>
            <a:ext cx="4214589" cy="1579518"/>
            <a:chOff x="4571448" y="3789015"/>
            <a:chExt cx="5579580" cy="2091082"/>
          </a:xfrm>
        </p:grpSpPr>
        <p:pic>
          <p:nvPicPr>
            <p:cNvPr id="3076" name="Picture 4" descr="escala likert neutral - likert scale neutrality">
              <a:extLst>
                <a:ext uri="{FF2B5EF4-FFF2-40B4-BE49-F238E27FC236}">
                  <a16:creationId xmlns:a16="http://schemas.microsoft.com/office/drawing/2014/main" id="{F7A3ABC8-41B5-4B96-B2BA-D760FE572C55}"/>
                </a:ext>
              </a:extLst>
            </p:cNvPr>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4416" t="6903" r="4015" b="25759"/>
            <a:stretch/>
          </p:blipFill>
          <p:spPr bwMode="auto">
            <a:xfrm>
              <a:off x="4572000" y="3789015"/>
              <a:ext cx="5579028" cy="1873147"/>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FC3EF9B6-5FF5-4CFA-8E1E-E79BD1A67012}"/>
                </a:ext>
              </a:extLst>
            </p:cNvPr>
            <p:cNvSpPr txBox="1"/>
            <p:nvPr/>
          </p:nvSpPr>
          <p:spPr>
            <a:xfrm>
              <a:off x="4571448" y="5574505"/>
              <a:ext cx="5520901" cy="305592"/>
            </a:xfrm>
            <a:prstGeom prst="rect">
              <a:avLst/>
            </a:prstGeom>
            <a:noFill/>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https://</a:t>
              </a:r>
              <a:r>
                <a:rPr lang="es-CO" sz="900" b="1" dirty="0" err="1">
                  <a:solidFill>
                    <a:srgbClr val="002060"/>
                  </a:solidFill>
                  <a:latin typeface="Arial" panose="020B0604020202020204" pitchFamily="34" charset="0"/>
                  <a:cs typeface="Arial" panose="020B0604020202020204" pitchFamily="34" charset="0"/>
                </a:rPr>
                <a:t>www.efficy.com</a:t>
              </a:r>
              <a:r>
                <a:rPr lang="es-CO" sz="900" b="1" dirty="0">
                  <a:solidFill>
                    <a:srgbClr val="002060"/>
                  </a:solidFill>
                  <a:latin typeface="Arial" panose="020B0604020202020204" pitchFamily="34" charset="0"/>
                  <a:cs typeface="Arial" panose="020B0604020202020204" pitchFamily="34" charset="0"/>
                </a:rPr>
                <a:t>/es/escala-</a:t>
              </a:r>
              <a:r>
                <a:rPr lang="es-CO" sz="900" b="1" dirty="0" err="1">
                  <a:solidFill>
                    <a:srgbClr val="002060"/>
                  </a:solidFill>
                  <a:latin typeface="Arial" panose="020B0604020202020204" pitchFamily="34" charset="0"/>
                  <a:cs typeface="Arial" panose="020B0604020202020204" pitchFamily="34" charset="0"/>
                </a:rPr>
                <a:t>likert</a:t>
              </a:r>
              <a:r>
                <a:rPr lang="es-CO" sz="900" b="1" dirty="0">
                  <a:solidFill>
                    <a:srgbClr val="002060"/>
                  </a:solidFill>
                  <a:latin typeface="Arial" panose="020B0604020202020204" pitchFamily="34" charset="0"/>
                  <a:cs typeface="Arial" panose="020B0604020202020204" pitchFamily="34" charset="0"/>
                </a:rPr>
                <a:t>/</a:t>
              </a:r>
            </a:p>
          </p:txBody>
        </p:sp>
      </p:grpSp>
      <p:sp>
        <p:nvSpPr>
          <p:cNvPr id="30" name="CuadroTexto 29">
            <a:extLst>
              <a:ext uri="{FF2B5EF4-FFF2-40B4-BE49-F238E27FC236}">
                <a16:creationId xmlns:a16="http://schemas.microsoft.com/office/drawing/2014/main" id="{672E64F8-FCB0-4F94-8E26-DED44204FD80}"/>
              </a:ext>
            </a:extLst>
          </p:cNvPr>
          <p:cNvSpPr txBox="1"/>
          <p:nvPr/>
        </p:nvSpPr>
        <p:spPr>
          <a:xfrm>
            <a:off x="5826192" y="1839173"/>
            <a:ext cx="1829453"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sp>
        <p:nvSpPr>
          <p:cNvPr id="31" name="CuadroTexto 30">
            <a:extLst>
              <a:ext uri="{FF2B5EF4-FFF2-40B4-BE49-F238E27FC236}">
                <a16:creationId xmlns:a16="http://schemas.microsoft.com/office/drawing/2014/main" id="{988C2DAD-DB6C-4F3A-B621-97D9ABA5A3FD}"/>
              </a:ext>
            </a:extLst>
          </p:cNvPr>
          <p:cNvSpPr txBox="1"/>
          <p:nvPr/>
        </p:nvSpPr>
        <p:spPr>
          <a:xfrm>
            <a:off x="7655645" y="3695563"/>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sp>
        <p:nvSpPr>
          <p:cNvPr id="32" name="CuadroTexto 31">
            <a:extLst>
              <a:ext uri="{FF2B5EF4-FFF2-40B4-BE49-F238E27FC236}">
                <a16:creationId xmlns:a16="http://schemas.microsoft.com/office/drawing/2014/main" id="{3FE5905C-611B-4041-8D62-05FDB3B28D42}"/>
              </a:ext>
            </a:extLst>
          </p:cNvPr>
          <p:cNvSpPr txBox="1"/>
          <p:nvPr/>
        </p:nvSpPr>
        <p:spPr>
          <a:xfrm>
            <a:off x="9490262" y="3695563"/>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7909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P spid="24" grpId="0"/>
      <p:bldP spid="30" grpId="0" animBg="1"/>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591397"/>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29732"/>
            <a:ext cx="6096000" cy="400110"/>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15634"/>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42339"/>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sp>
        <p:nvSpPr>
          <p:cNvPr id="24" name="CuadroTexto 23">
            <a:extLst>
              <a:ext uri="{FF2B5EF4-FFF2-40B4-BE49-F238E27FC236}">
                <a16:creationId xmlns:a16="http://schemas.microsoft.com/office/drawing/2014/main" id="{CA3A4204-5CF7-4C77-8D0B-FC04FD1A51DE}"/>
              </a:ext>
            </a:extLst>
          </p:cNvPr>
          <p:cNvSpPr txBox="1"/>
          <p:nvPr/>
        </p:nvSpPr>
        <p:spPr>
          <a:xfrm>
            <a:off x="7772398" y="266724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sp>
        <p:nvSpPr>
          <p:cNvPr id="30" name="CuadroTexto 29">
            <a:extLst>
              <a:ext uri="{FF2B5EF4-FFF2-40B4-BE49-F238E27FC236}">
                <a16:creationId xmlns:a16="http://schemas.microsoft.com/office/drawing/2014/main" id="{672E64F8-FCB0-4F94-8E26-DED44204FD80}"/>
              </a:ext>
            </a:extLst>
          </p:cNvPr>
          <p:cNvSpPr txBox="1"/>
          <p:nvPr/>
        </p:nvSpPr>
        <p:spPr>
          <a:xfrm>
            <a:off x="7772398" y="1050855"/>
            <a:ext cx="3767252"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grpSp>
        <p:nvGrpSpPr>
          <p:cNvPr id="2" name="Grupo 1">
            <a:extLst>
              <a:ext uri="{FF2B5EF4-FFF2-40B4-BE49-F238E27FC236}">
                <a16:creationId xmlns:a16="http://schemas.microsoft.com/office/drawing/2014/main" id="{D9ABEC35-AF61-464D-A4D9-64F18600A3A4}"/>
              </a:ext>
            </a:extLst>
          </p:cNvPr>
          <p:cNvGrpSpPr/>
          <p:nvPr/>
        </p:nvGrpSpPr>
        <p:grpSpPr>
          <a:xfrm>
            <a:off x="8044959" y="1439968"/>
            <a:ext cx="1104379" cy="1265688"/>
            <a:chOff x="8044959" y="1622800"/>
            <a:chExt cx="1104379" cy="1265688"/>
          </a:xfrm>
        </p:grpSpPr>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9949" y="1974088"/>
              <a:ext cx="914400" cy="914400"/>
            </a:xfrm>
            <a:prstGeom prst="rect">
              <a:avLst/>
            </a:prstGeom>
          </p:spPr>
        </p:pic>
        <p:sp>
          <p:nvSpPr>
            <p:cNvPr id="31" name="CuadroTexto 30">
              <a:extLst>
                <a:ext uri="{FF2B5EF4-FFF2-40B4-BE49-F238E27FC236}">
                  <a16:creationId xmlns:a16="http://schemas.microsoft.com/office/drawing/2014/main" id="{988C2DAD-DB6C-4F3A-B621-97D9ABA5A3FD}"/>
                </a:ext>
              </a:extLst>
            </p:cNvPr>
            <p:cNvSpPr txBox="1"/>
            <p:nvPr/>
          </p:nvSpPr>
          <p:spPr>
            <a:xfrm>
              <a:off x="8044959" y="1622800"/>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grpSp>
      <p:grpSp>
        <p:nvGrpSpPr>
          <p:cNvPr id="3" name="Grupo 2">
            <a:extLst>
              <a:ext uri="{FF2B5EF4-FFF2-40B4-BE49-F238E27FC236}">
                <a16:creationId xmlns:a16="http://schemas.microsoft.com/office/drawing/2014/main" id="{2AA65E2F-BE05-485B-AE6F-EDA75D404FB5}"/>
              </a:ext>
            </a:extLst>
          </p:cNvPr>
          <p:cNvGrpSpPr/>
          <p:nvPr/>
        </p:nvGrpSpPr>
        <p:grpSpPr>
          <a:xfrm>
            <a:off x="9501509" y="1439968"/>
            <a:ext cx="1965521" cy="1124427"/>
            <a:chOff x="9501509" y="1622800"/>
            <a:chExt cx="1965521" cy="1124427"/>
          </a:xfrm>
        </p:grpSpPr>
        <p:grpSp>
          <p:nvGrpSpPr>
            <p:cNvPr id="27" name="Grupo 26">
              <a:extLst>
                <a:ext uri="{FF2B5EF4-FFF2-40B4-BE49-F238E27FC236}">
                  <a16:creationId xmlns:a16="http://schemas.microsoft.com/office/drawing/2014/main" id="{D7D2FA0B-0B4A-4866-ABC2-D11D35DC76E8}"/>
                </a:ext>
              </a:extLst>
            </p:cNvPr>
            <p:cNvGrpSpPr/>
            <p:nvPr/>
          </p:nvGrpSpPr>
          <p:grpSpPr>
            <a:xfrm>
              <a:off x="9510301" y="2094984"/>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32" name="CuadroTexto 31">
              <a:extLst>
                <a:ext uri="{FF2B5EF4-FFF2-40B4-BE49-F238E27FC236}">
                  <a16:creationId xmlns:a16="http://schemas.microsoft.com/office/drawing/2014/main" id="{3FE5905C-611B-4041-8D62-05FDB3B28D42}"/>
                </a:ext>
              </a:extLst>
            </p:cNvPr>
            <p:cNvSpPr txBox="1"/>
            <p:nvPr/>
          </p:nvSpPr>
          <p:spPr>
            <a:xfrm>
              <a:off x="9501509" y="1622800"/>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gr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21482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2.59259E-6 L 0.00377 0.5294 " pathEditMode="relative" rAng="0" ptsTypes="AA">
                                      <p:cBhvr>
                                        <p:cTn id="6" dur="2000" fill="hold"/>
                                        <p:tgtEl>
                                          <p:spTgt spid="30"/>
                                        </p:tgtEl>
                                        <p:attrNameLst>
                                          <p:attrName>ppt_x</p:attrName>
                                          <p:attrName>ppt_y</p:attrName>
                                        </p:attrNameLst>
                                      </p:cBhvr>
                                      <p:rCtr x="182" y="2645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02685 L 0 0.27685 E" pathEditMode="fixed" ptsTypes="">
                                      <p:cBhvr>
                                        <p:cTn id="10" dur="2000" fill="hold"/>
                                        <p:tgtEl>
                                          <p:spTgt spid="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6 1.85185E-6 L 0.00195 0.27199 " pathEditMode="relative" rAng="0" ptsTypes="AA">
                                      <p:cBhvr>
                                        <p:cTn id="14" dur="2000" fill="hold"/>
                                        <p:tgtEl>
                                          <p:spTgt spid="3"/>
                                        </p:tgtEl>
                                        <p:attrNameLst>
                                          <p:attrName>ppt_x</p:attrName>
                                          <p:attrName>ppt_y</p:attrName>
                                        </p:attrNameLst>
                                      </p:cBhvr>
                                      <p:rCtr x="91" y="1358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91667E-6 -7.40741E-7 L 0.00481 0.3537 " pathEditMode="relative" rAng="0" ptsTypes="AA">
                                      <p:cBhvr>
                                        <p:cTn id="18" dur="2000" fill="hold"/>
                                        <p:tgtEl>
                                          <p:spTgt spid="24"/>
                                        </p:tgtEl>
                                        <p:attrNameLst>
                                          <p:attrName>ppt_x</p:attrName>
                                          <p:attrName>ppt_y</p:attrName>
                                        </p:attrNameLst>
                                      </p:cBhvr>
                                      <p:rCtr x="234" y="1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FEBD8873-586B-4823-AE73-B871D6EBBC91}"/>
              </a:ext>
            </a:extLst>
          </p:cNvPr>
          <p:cNvGraphicFramePr/>
          <p:nvPr>
            <p:extLst>
              <p:ext uri="{D42A27DB-BD31-4B8C-83A1-F6EECF244321}">
                <p14:modId xmlns:p14="http://schemas.microsoft.com/office/powerpoint/2010/main" val="2587873332"/>
              </p:ext>
            </p:extLst>
          </p:nvPr>
        </p:nvGraphicFramePr>
        <p:xfrm>
          <a:off x="358532" y="2107370"/>
          <a:ext cx="5448297" cy="4077871"/>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a:extLst>
              <a:ext uri="{FF2B5EF4-FFF2-40B4-BE49-F238E27FC236}">
                <a16:creationId xmlns:a16="http://schemas.microsoft.com/office/drawing/2014/main" id="{717AB63B-1E85-4A2D-8258-F47F03C4B475}"/>
              </a:ext>
            </a:extLst>
          </p:cNvPr>
          <p:cNvSpPr txBox="1"/>
          <p:nvPr/>
        </p:nvSpPr>
        <p:spPr>
          <a:xfrm>
            <a:off x="742950"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ABSOLUTAS</a:t>
            </a:r>
          </a:p>
        </p:txBody>
      </p:sp>
      <p:graphicFrame>
        <p:nvGraphicFramePr>
          <p:cNvPr id="29" name="Gráfico 28">
            <a:extLst>
              <a:ext uri="{FF2B5EF4-FFF2-40B4-BE49-F238E27FC236}">
                <a16:creationId xmlns:a16="http://schemas.microsoft.com/office/drawing/2014/main" id="{8E3CB236-2180-4CD0-A233-72A661CA09BE}"/>
              </a:ext>
            </a:extLst>
          </p:cNvPr>
          <p:cNvGraphicFramePr/>
          <p:nvPr>
            <p:extLst>
              <p:ext uri="{D42A27DB-BD31-4B8C-83A1-F6EECF244321}">
                <p14:modId xmlns:p14="http://schemas.microsoft.com/office/powerpoint/2010/main" val="3409660622"/>
              </p:ext>
            </p:extLst>
          </p:nvPr>
        </p:nvGraphicFramePr>
        <p:xfrm>
          <a:off x="5806829" y="2237711"/>
          <a:ext cx="5448297" cy="4077871"/>
        </p:xfrm>
        <a:graphic>
          <a:graphicData uri="http://schemas.openxmlformats.org/drawingml/2006/chart">
            <c:chart xmlns:c="http://schemas.openxmlformats.org/drawingml/2006/chart" xmlns:r="http://schemas.openxmlformats.org/officeDocument/2006/relationships" r:id="rId3"/>
          </a:graphicData>
        </a:graphic>
      </p:graphicFrame>
      <p:sp>
        <p:nvSpPr>
          <p:cNvPr id="30" name="CuadroTexto 29">
            <a:extLst>
              <a:ext uri="{FF2B5EF4-FFF2-40B4-BE49-F238E27FC236}">
                <a16:creationId xmlns:a16="http://schemas.microsoft.com/office/drawing/2014/main" id="{1C9DBBBD-1A11-44BD-A9B5-72AB80985F75}"/>
              </a:ext>
            </a:extLst>
          </p:cNvPr>
          <p:cNvSpPr txBox="1"/>
          <p:nvPr/>
        </p:nvSpPr>
        <p:spPr>
          <a:xfrm>
            <a:off x="6337301"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RELATIVAS</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chemeClr val="accent5">
                    <a:lumMod val="75000"/>
                  </a:schemeClr>
                </a:solidFill>
                <a:latin typeface="Arial" panose="020B0604020202020204" pitchFamily="34" charset="0"/>
                <a:cs typeface="Arial" panose="020B0604020202020204" pitchFamily="34" charset="0"/>
                <a:sym typeface="Arial"/>
              </a:rPr>
              <a:t>Cualitativas - Estadísticas descriptivas</a:t>
            </a:r>
          </a:p>
        </p:txBody>
      </p:sp>
      <p:sp>
        <p:nvSpPr>
          <p:cNvPr id="10" name="CuadroTexto 9">
            <a:extLst>
              <a:ext uri="{FF2B5EF4-FFF2-40B4-BE49-F238E27FC236}">
                <a16:creationId xmlns:a16="http://schemas.microsoft.com/office/drawing/2014/main" id="{A1D4AFA2-EF63-4ED6-8F8C-344BC2792CCC}"/>
              </a:ext>
            </a:extLst>
          </p:cNvPr>
          <p:cNvSpPr txBox="1"/>
          <p:nvPr/>
        </p:nvSpPr>
        <p:spPr>
          <a:xfrm>
            <a:off x="889732" y="1133773"/>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sexo</a:t>
            </a:r>
          </a:p>
        </p:txBody>
      </p:sp>
    </p:spTree>
    <p:extLst>
      <p:ext uri="{BB962C8B-B14F-4D97-AF65-F5344CB8AC3E}">
        <p14:creationId xmlns:p14="http://schemas.microsoft.com/office/powerpoint/2010/main" val="9110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000" b="1" dirty="0">
                <a:solidFill>
                  <a:srgbClr val="002060"/>
                </a:solidFill>
                <a:latin typeface="Arial" panose="020B0604020202020204" pitchFamily="34" charset="0"/>
                <a:cs typeface="Arial" panose="020B0604020202020204" pitchFamily="34" charset="0"/>
              </a:rPr>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8824266" y="1256534"/>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8217615" y="2572113"/>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9502" y="4141486"/>
            <a:ext cx="1708593" cy="1481578"/>
            <a:chOff x="7279502" y="4141486"/>
            <a:chExt cx="1708593" cy="1481578"/>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2463" y="4256517"/>
              <a:ext cx="1366547" cy="1366547"/>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285108" y="4014871"/>
            <a:ext cx="2906892" cy="1560731"/>
            <a:chOff x="9285108" y="4014871"/>
            <a:chExt cx="2906892" cy="1560731"/>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85997" y="4661202"/>
              <a:ext cx="914400" cy="914400"/>
            </a:xfrm>
            <a:prstGeom prst="rect">
              <a:avLst/>
            </a:prstGeom>
          </p:spPr>
        </p:pic>
      </p:grpSp>
    </p:spTree>
    <p:extLst>
      <p:ext uri="{BB962C8B-B14F-4D97-AF65-F5344CB8AC3E}">
        <p14:creationId xmlns:p14="http://schemas.microsoft.com/office/powerpoint/2010/main" val="13073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6">
              <a:lumMod val="20000"/>
              <a:lumOff val="80000"/>
            </a:schemeClr>
          </a:solidFill>
        </p:spPr>
        <p:txBody>
          <a:bodyPr wrap="square">
            <a:spAutoFit/>
          </a:bodyPr>
          <a:lstStyle>
            <a:defPPr>
              <a:defRPr lang="es-CO"/>
            </a:defPPr>
            <a:lvl1pPr marL="571500" lvl="0" indent="-571500">
              <a:buClr>
                <a:srgbClr val="6DB643"/>
              </a:buClr>
              <a:buSzPct val="200000"/>
              <a:buFont typeface="Courier New" panose="02070309020205020404" pitchFamily="49" charset="0"/>
              <a:buChar char="o"/>
              <a:defRPr sz="2400" b="1">
                <a:solidFill>
                  <a:srgbClr val="002060"/>
                </a:solidFill>
                <a:latin typeface="Arial" panose="020B0604020202020204" pitchFamily="34" charset="0"/>
                <a:cs typeface="Arial" panose="020B0604020202020204" pitchFamily="34" charset="0"/>
              </a:defRPr>
            </a:lvl1pPr>
          </a:lstStyle>
          <a:p>
            <a:r>
              <a:rPr lang="es-CO" dirty="0"/>
              <a:t>Continuas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Discretas</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7432993" y="1022782"/>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9316236" y="965314"/>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0320" y="2302039"/>
            <a:ext cx="1708593" cy="1243142"/>
            <a:chOff x="7279502" y="4141486"/>
            <a:chExt cx="1708593" cy="1243142"/>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7448"/>
            <a:stretch/>
          </p:blipFill>
          <p:spPr>
            <a:xfrm>
              <a:off x="7482463" y="4256518"/>
              <a:ext cx="1366547" cy="1128110"/>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165077" y="2170192"/>
            <a:ext cx="2906892" cy="1392293"/>
            <a:chOff x="9285108" y="4014871"/>
            <a:chExt cx="2906892" cy="1392293"/>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66364" y="4492764"/>
              <a:ext cx="914400" cy="914400"/>
            </a:xfrm>
            <a:prstGeom prst="rect">
              <a:avLst/>
            </a:prstGeom>
          </p:spPr>
        </p:pic>
      </p:grpSp>
    </p:spTree>
    <p:extLst>
      <p:ext uri="{BB962C8B-B14F-4D97-AF65-F5344CB8AC3E}">
        <p14:creationId xmlns:p14="http://schemas.microsoft.com/office/powerpoint/2010/main" val="42070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00638 0.36088 " pathEditMode="relative" rAng="0" ptsTypes="AA">
                                      <p:cBhvr>
                                        <p:cTn id="6" dur="2000" fill="hold"/>
                                        <p:tgtEl>
                                          <p:spTgt spid="3"/>
                                        </p:tgtEl>
                                        <p:attrNameLst>
                                          <p:attrName>ppt_x</p:attrName>
                                          <p:attrName>ppt_y</p:attrName>
                                        </p:attrNameLst>
                                      </p:cBhvr>
                                      <p:rCtr x="-326" y="1803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2.59259E-6 L 3.75E-6 0.36296 " pathEditMode="relative" rAng="0" ptsTypes="AA">
                                      <p:cBhvr>
                                        <p:cTn id="10" dur="2000" fill="hold"/>
                                        <p:tgtEl>
                                          <p:spTgt spid="4"/>
                                        </p:tgtEl>
                                        <p:attrNameLst>
                                          <p:attrName>ppt_x</p:attrName>
                                          <p:attrName>ppt_y</p:attrName>
                                        </p:attrNameLst>
                                      </p:cBhvr>
                                      <p:rCtr x="0" y="181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33333E-6 -4.07407E-6 L 0.00209 0.34885 " pathEditMode="relative" rAng="0" ptsTypes="AA">
                                      <p:cBhvr>
                                        <p:cTn id="14" dur="2000" fill="hold"/>
                                        <p:tgtEl>
                                          <p:spTgt spid="5"/>
                                        </p:tgtEl>
                                        <p:attrNameLst>
                                          <p:attrName>ppt_x</p:attrName>
                                          <p:attrName>ppt_y</p:attrName>
                                        </p:attrNameLst>
                                      </p:cBhvr>
                                      <p:rCtr x="104" y="1743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9167E-6 7.40741E-7 L 0.00169 0.32523 " pathEditMode="relative" rAng="0" ptsTypes="AA">
                                      <p:cBhvr>
                                        <p:cTn id="18" dur="2000" fill="hold"/>
                                        <p:tgtEl>
                                          <p:spTgt spid="2"/>
                                        </p:tgtEl>
                                        <p:attrNameLst>
                                          <p:attrName>ppt_x</p:attrName>
                                          <p:attrName>ppt_y</p:attrName>
                                        </p:attrNameLst>
                                      </p:cBhvr>
                                      <p:rCtr x="78" y="16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717AB63B-1E85-4A2D-8258-F47F03C4B475}"/>
              </a:ext>
            </a:extLst>
          </p:cNvPr>
          <p:cNvSpPr txBox="1"/>
          <p:nvPr/>
        </p:nvSpPr>
        <p:spPr>
          <a:xfrm>
            <a:off x="838198" y="1657879"/>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municipio</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rgbClr val="6DB643"/>
                </a:solidFill>
                <a:latin typeface="Arial" panose="020B0604020202020204" pitchFamily="34" charset="0"/>
                <a:cs typeface="Arial" panose="020B0604020202020204" pitchFamily="34" charset="0"/>
                <a:sym typeface="Arial"/>
              </a:rPr>
              <a:t>Cuantitativas - Estadísticas descriptivas</a:t>
            </a:r>
          </a:p>
        </p:txBody>
      </p:sp>
      <mc:AlternateContent xmlns:mc="http://schemas.openxmlformats.org/markup-compatibility/2006" xmlns:a14="http://schemas.microsoft.com/office/drawing/2010/main">
        <mc:Choice Requires="a14">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pPr algn="l"/>
                          <a14:m>
                            <m:oMathPara xmlns:m="http://schemas.openxmlformats.org/officeDocument/2006/math">
                              <m:oMathParaPr>
                                <m:jc m:val="centerGroup"/>
                              </m:oMathParaPr>
                              <m:oMath xmlns:m="http://schemas.openxmlformats.org/officeDocument/2006/math">
                                <m:acc>
                                  <m:accPr>
                                    <m:chr m:val="̅"/>
                                    <m:ctrlPr>
                                      <a:rPr lang="es-CO" sz="1400" i="1" smtClean="0">
                                        <a:solidFill>
                                          <a:srgbClr val="002060"/>
                                        </a:solidFill>
                                        <a:latin typeface="Cambria Math" panose="02040503050406030204" pitchFamily="18" charset="0"/>
                                      </a:rPr>
                                    </m:ctrlPr>
                                  </m:accPr>
                                  <m:e>
                                    <m:r>
                                      <a:rPr lang="es-CO" sz="1400" b="0" i="1" smtClean="0">
                                        <a:solidFill>
                                          <a:srgbClr val="002060"/>
                                        </a:solidFill>
                                        <a:latin typeface="Cambria Math" panose="02040503050406030204" pitchFamily="18" charset="0"/>
                                      </a:rPr>
                                      <m:t>𝑋</m:t>
                                    </m:r>
                                  </m:e>
                                </m:acc>
                                <m:r>
                                  <a:rPr lang="es-CO" sz="1400" b="0" i="1" smtClean="0">
                                    <a:solidFill>
                                      <a:srgbClr val="002060"/>
                                    </a:solidFill>
                                    <a:latin typeface="Cambria Math" panose="02040503050406030204" pitchFamily="18" charset="0"/>
                                  </a:rPr>
                                  <m:t>=</m:t>
                                </m:r>
                                <m:f>
                                  <m:fPr>
                                    <m:ctrlPr>
                                      <a:rPr lang="es-CO" sz="1400" i="1" smtClean="0">
                                        <a:solidFill>
                                          <a:srgbClr val="002060"/>
                                        </a:solidFill>
                                        <a:latin typeface="Cambria Math" panose="02040503050406030204" pitchFamily="18" charset="0"/>
                                      </a:rPr>
                                    </m:ctrlPr>
                                  </m:fPr>
                                  <m:num>
                                    <m:nary>
                                      <m:naryPr>
                                        <m:chr m:val="∑"/>
                                        <m:subHide m:val="on"/>
                                        <m:supHide m:val="on"/>
                                        <m:ctrlPr>
                                          <a:rPr lang="es-CO" sz="1400" i="1" smtClean="0">
                                            <a:solidFill>
                                              <a:srgbClr val="002060"/>
                                            </a:solidFill>
                                            <a:latin typeface="Cambria Math" panose="02040503050406030204" pitchFamily="18" charset="0"/>
                                          </a:rPr>
                                        </m:ctrlPr>
                                      </m:naryPr>
                                      <m:sub/>
                                      <m:sup/>
                                      <m:e>
                                        <m:sSub>
                                          <m:sSubPr>
                                            <m:ctrlPr>
                                              <a:rPr lang="es-CO" sz="1400" b="0" i="1" smtClean="0">
                                                <a:solidFill>
                                                  <a:srgbClr val="002060"/>
                                                </a:solidFill>
                                                <a:latin typeface="Cambria Math" panose="02040503050406030204" pitchFamily="18" charset="0"/>
                                              </a:rPr>
                                            </m:ctrlPr>
                                          </m:sSubPr>
                                          <m:e>
                                            <m:r>
                                              <a:rPr lang="es-CO" sz="1400" b="0" i="1" smtClean="0">
                                                <a:solidFill>
                                                  <a:srgbClr val="002060"/>
                                                </a:solidFill>
                                                <a:latin typeface="Cambria Math" panose="02040503050406030204" pitchFamily="18" charset="0"/>
                                              </a:rPr>
                                              <m:t>𝑋</m:t>
                                            </m:r>
                                          </m:e>
                                          <m:sub>
                                            <m:r>
                                              <a:rPr lang="es-CO" sz="1400" b="0" i="1" smtClean="0">
                                                <a:solidFill>
                                                  <a:srgbClr val="002060"/>
                                                </a:solidFill>
                                                <a:latin typeface="Cambria Math" panose="02040503050406030204" pitchFamily="18" charset="0"/>
                                              </a:rPr>
                                              <m:t>𝑖</m:t>
                                            </m:r>
                                          </m:sub>
                                        </m:sSub>
                                      </m:e>
                                    </m:nary>
                                  </m:num>
                                  <m:den>
                                    <m:r>
                                      <a:rPr lang="es-CO" sz="1400" b="0" i="1" smtClean="0">
                                        <a:solidFill>
                                          <a:srgbClr val="002060"/>
                                        </a:solidFill>
                                        <a:latin typeface="Cambria Math" panose="02040503050406030204" pitchFamily="18" charset="0"/>
                                      </a:rPr>
                                      <m:t>𝑁</m:t>
                                    </m:r>
                                  </m:den>
                                </m:f>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O" sz="1400" i="1" smtClean="0">
                                    <a:solidFill>
                                      <a:srgbClr val="002060"/>
                                    </a:solidFill>
                                    <a:latin typeface="Cambria Math" panose="02040503050406030204" pitchFamily="18" charset="0"/>
                                    <a:ea typeface="Cambria Math" panose="02040503050406030204" pitchFamily="18" charset="0"/>
                                  </a:rPr>
                                  <m:t>𝜎</m:t>
                                </m:r>
                                <m:r>
                                  <a:rPr lang="es-CO" sz="1400" b="0" i="1" smtClean="0">
                                    <a:solidFill>
                                      <a:srgbClr val="002060"/>
                                    </a:solidFill>
                                    <a:latin typeface="Cambria Math" panose="02040503050406030204" pitchFamily="18" charset="0"/>
                                    <a:ea typeface="Cambria Math" panose="02040503050406030204" pitchFamily="18" charset="0"/>
                                  </a:rPr>
                                  <m:t>= </m:t>
                                </m:r>
                                <m:rad>
                                  <m:radPr>
                                    <m:degHide m:val="on"/>
                                    <m:ctrlPr>
                                      <a:rPr lang="es-CO" sz="1400" b="0" i="1" smtClean="0">
                                        <a:solidFill>
                                          <a:srgbClr val="002060"/>
                                        </a:solidFill>
                                        <a:latin typeface="Cambria Math" panose="02040503050406030204" pitchFamily="18" charset="0"/>
                                        <a:ea typeface="Cambria Math" panose="02040503050406030204" pitchFamily="18" charset="0"/>
                                      </a:rPr>
                                    </m:ctrlPr>
                                  </m:radPr>
                                  <m:deg/>
                                  <m:e>
                                    <m:f>
                                      <m:fPr>
                                        <m:ctrlPr>
                                          <a:rPr lang="es-CO" sz="1400" b="0" i="1" smtClean="0">
                                            <a:solidFill>
                                              <a:srgbClr val="002060"/>
                                            </a:solidFill>
                                            <a:latin typeface="Cambria Math" panose="02040503050406030204" pitchFamily="18" charset="0"/>
                                            <a:ea typeface="Cambria Math" panose="02040503050406030204" pitchFamily="18" charset="0"/>
                                          </a:rPr>
                                        </m:ctrlPr>
                                      </m:fPr>
                                      <m:num>
                                        <m:nary>
                                          <m:naryPr>
                                            <m:chr m:val="∑"/>
                                            <m:subHide m:val="on"/>
                                            <m:supHide m:val="on"/>
                                            <m:ctrlPr>
                                              <a:rPr lang="es-CO" sz="1400" b="0" i="1" smtClean="0">
                                                <a:solidFill>
                                                  <a:srgbClr val="002060"/>
                                                </a:solidFill>
                                                <a:latin typeface="Cambria Math" panose="02040503050406030204" pitchFamily="18" charset="0"/>
                                                <a:ea typeface="Cambria Math" panose="02040503050406030204" pitchFamily="18" charset="0"/>
                                              </a:rPr>
                                            </m:ctrlPr>
                                          </m:naryPr>
                                          <m:sub/>
                                          <m:sup/>
                                          <m:e>
                                            <m:sSup>
                                              <m:sSupPr>
                                                <m:ctrlPr>
                                                  <a:rPr lang="es-CO" sz="1400" b="0" i="1" smtClean="0">
                                                    <a:solidFill>
                                                      <a:srgbClr val="002060"/>
                                                    </a:solidFill>
                                                    <a:latin typeface="Cambria Math" panose="02040503050406030204" pitchFamily="18" charset="0"/>
                                                    <a:ea typeface="Cambria Math" panose="02040503050406030204" pitchFamily="18" charset="0"/>
                                                  </a:rPr>
                                                </m:ctrlPr>
                                              </m:sSupPr>
                                              <m:e>
                                                <m:r>
                                                  <a:rPr lang="es-CO" sz="1400" b="0" i="1" smtClean="0">
                                                    <a:solidFill>
                                                      <a:srgbClr val="002060"/>
                                                    </a:solidFill>
                                                    <a:latin typeface="Cambria Math" panose="02040503050406030204" pitchFamily="18" charset="0"/>
                                                    <a:ea typeface="Cambria Math" panose="02040503050406030204" pitchFamily="18" charset="0"/>
                                                  </a:rPr>
                                                  <m:t>(</m:t>
                                                </m:r>
                                                <m:sSub>
                                                  <m:sSubPr>
                                                    <m:ctrlPr>
                                                      <a:rPr lang="es-CO" sz="1400" b="0" i="1" smtClean="0">
                                                        <a:solidFill>
                                                          <a:srgbClr val="002060"/>
                                                        </a:solidFill>
                                                        <a:latin typeface="Cambria Math" panose="02040503050406030204" pitchFamily="18" charset="0"/>
                                                        <a:ea typeface="Cambria Math" panose="02040503050406030204" pitchFamily="18" charset="0"/>
                                                      </a:rPr>
                                                    </m:ctrlPr>
                                                  </m:sSubPr>
                                                  <m:e>
                                                    <m:r>
                                                      <a:rPr lang="es-CO" sz="1400" b="0" i="1" smtClean="0">
                                                        <a:solidFill>
                                                          <a:srgbClr val="002060"/>
                                                        </a:solidFill>
                                                        <a:latin typeface="Cambria Math" panose="02040503050406030204" pitchFamily="18" charset="0"/>
                                                        <a:ea typeface="Cambria Math" panose="02040503050406030204" pitchFamily="18" charset="0"/>
                                                      </a:rPr>
                                                      <m:t>𝑋</m:t>
                                                    </m:r>
                                                  </m:e>
                                                  <m:sub>
                                                    <m:r>
                                                      <a:rPr lang="es-CO" sz="1400" b="0" i="1" smtClean="0">
                                                        <a:solidFill>
                                                          <a:srgbClr val="002060"/>
                                                        </a:solidFill>
                                                        <a:latin typeface="Cambria Math" panose="02040503050406030204" pitchFamily="18" charset="0"/>
                                                        <a:ea typeface="Cambria Math" panose="02040503050406030204" pitchFamily="18" charset="0"/>
                                                      </a:rPr>
                                                      <m:t>𝑖</m:t>
                                                    </m:r>
                                                  </m:sub>
                                                </m:sSub>
                                                <m:r>
                                                  <a:rPr lang="es-CO" sz="1400" b="0" i="1" smtClean="0">
                                                    <a:solidFill>
                                                      <a:srgbClr val="002060"/>
                                                    </a:solidFill>
                                                    <a:latin typeface="Cambria Math" panose="02040503050406030204" pitchFamily="18" charset="0"/>
                                                    <a:ea typeface="Cambria Math" panose="02040503050406030204" pitchFamily="18" charset="0"/>
                                                  </a:rPr>
                                                  <m:t>−</m:t>
                                                </m:r>
                                                <m:acc>
                                                  <m:accPr>
                                                    <m:chr m:val="̅"/>
                                                    <m:ctrlPr>
                                                      <a:rPr lang="es-CO" sz="1400" b="0" i="1" smtClean="0">
                                                        <a:solidFill>
                                                          <a:srgbClr val="002060"/>
                                                        </a:solidFill>
                                                        <a:latin typeface="Cambria Math" panose="02040503050406030204" pitchFamily="18" charset="0"/>
                                                        <a:ea typeface="Cambria Math" panose="02040503050406030204" pitchFamily="18" charset="0"/>
                                                      </a:rPr>
                                                    </m:ctrlPr>
                                                  </m:accPr>
                                                  <m:e>
                                                    <m:r>
                                                      <a:rPr lang="es-CO" sz="1400" b="0" i="1" smtClean="0">
                                                        <a:solidFill>
                                                          <a:srgbClr val="002060"/>
                                                        </a:solidFill>
                                                        <a:latin typeface="Cambria Math" panose="02040503050406030204" pitchFamily="18" charset="0"/>
                                                        <a:ea typeface="Cambria Math" panose="02040503050406030204" pitchFamily="18" charset="0"/>
                                                      </a:rPr>
                                                      <m:t>𝑋</m:t>
                                                    </m:r>
                                                  </m:e>
                                                </m:acc>
                                                <m:r>
                                                  <a:rPr lang="es-CO" sz="1400" b="0" i="1" smtClean="0">
                                                    <a:solidFill>
                                                      <a:srgbClr val="002060"/>
                                                    </a:solidFill>
                                                    <a:latin typeface="Cambria Math" panose="02040503050406030204" pitchFamily="18" charset="0"/>
                                                    <a:ea typeface="Cambria Math" panose="02040503050406030204" pitchFamily="18" charset="0"/>
                                                  </a:rPr>
                                                  <m:t>)</m:t>
                                                </m:r>
                                              </m:e>
                                              <m:sup>
                                                <m:r>
                                                  <a:rPr lang="es-CO" sz="1400" b="0" i="1" smtClean="0">
                                                    <a:solidFill>
                                                      <a:srgbClr val="002060"/>
                                                    </a:solidFill>
                                                    <a:latin typeface="Cambria Math" panose="02040503050406030204" pitchFamily="18" charset="0"/>
                                                    <a:ea typeface="Cambria Math" panose="02040503050406030204" pitchFamily="18" charset="0"/>
                                                  </a:rPr>
                                                  <m:t>2</m:t>
                                                </m:r>
                                              </m:sup>
                                            </m:sSup>
                                          </m:e>
                                        </m:nary>
                                      </m:num>
                                      <m:den>
                                        <m:r>
                                          <a:rPr lang="es-CO" sz="1400" b="0" i="1" smtClean="0">
                                            <a:solidFill>
                                              <a:srgbClr val="002060"/>
                                            </a:solidFill>
                                            <a:latin typeface="Cambria Math" panose="02040503050406030204" pitchFamily="18" charset="0"/>
                                            <a:ea typeface="Cambria Math" panose="02040503050406030204" pitchFamily="18" charset="0"/>
                                          </a:rPr>
                                          <m:t>𝑁</m:t>
                                        </m:r>
                                      </m:den>
                                    </m:f>
                                  </m:e>
                                </m:rad>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Choice>
        <mc:Fallback xmlns="">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502539">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endParaRPr lang="es-CO"/>
                        </a:p>
                      </a:txBody>
                      <a:tcPr anchor="ctr">
                        <a:blipFill>
                          <a:blip r:embed="rId2"/>
                          <a:stretch>
                            <a:fillRect l="-70033" t="-90000" r="-39739" b="-497500"/>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721805">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endParaRPr lang="es-CO"/>
                        </a:p>
                      </a:txBody>
                      <a:tcPr anchor="ctr">
                        <a:blipFill>
                          <a:blip r:embed="rId2"/>
                          <a:stretch>
                            <a:fillRect l="-70033" t="-349123" r="-39739" b="-33333"/>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Fallback>
      </mc:AlternateContent>
    </p:spTree>
    <p:extLst>
      <p:ext uri="{BB962C8B-B14F-4D97-AF65-F5344CB8AC3E}">
        <p14:creationId xmlns:p14="http://schemas.microsoft.com/office/powerpoint/2010/main" val="422966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2285266" y="2665378"/>
            <a:ext cx="6954715" cy="2033758"/>
          </a:xfrm>
          <a:prstGeom prst="rect">
            <a:avLst/>
          </a:prstGeom>
          <a:solidFill>
            <a:schemeClr val="bg1"/>
          </a:solidFill>
        </p:spPr>
        <p:txBody>
          <a:bodyPr vert="horz" lIns="91440" tIns="45720" rIns="91440" bIns="45720" rtlCol="0">
            <a:normAutofit lnSpcReduction="10000"/>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marR="0" lvl="0" algn="just" defTabSz="3840480" rtl="0" eaLnBrk="1" fontAlgn="auto" latinLnBrk="0" hangingPunct="1">
              <a:lnSpc>
                <a:spcPct val="110000"/>
              </a:lnSpc>
              <a:spcBef>
                <a:spcPts val="4200"/>
              </a:spcBef>
              <a:spcAft>
                <a:spcPts val="0"/>
              </a:spcAft>
              <a:buClrTx/>
              <a:buSzTx/>
              <a:tabLst/>
              <a:defRPr/>
            </a:pP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Transferir conocimientos en herramientas de calidad, análisis y visualización interactiva de datos, que le permita a los participantes del webinar de manera ágil, usable y clara, visibilizar el estado de la apertura, completitud y calidad de </a:t>
            </a:r>
            <a:r>
              <a:rPr kumimoji="0" lang="es-419" sz="200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datos del Instituto Colombiano de Bienestar Familiar</a:t>
            </a: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7D7ECFD3-93B3-764E-ABBD-4560222A0AB3}"/>
              </a:ext>
            </a:extLst>
          </p:cNvPr>
          <p:cNvSpPr/>
          <p:nvPr/>
        </p:nvSpPr>
        <p:spPr>
          <a:xfrm>
            <a:off x="0" y="1749669"/>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607FA0D2-A12F-C545-94C5-5EDD6D4D02A4}"/>
              </a:ext>
            </a:extLst>
          </p:cNvPr>
          <p:cNvSpPr/>
          <p:nvPr/>
        </p:nvSpPr>
        <p:spPr>
          <a:xfrm>
            <a:off x="1238249" y="1586863"/>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64AF114-21DD-5C40-B12E-E826CB68238A}"/>
              </a:ext>
            </a:extLst>
          </p:cNvPr>
          <p:cNvSpPr>
            <a:spLocks noChangeArrowheads="1"/>
          </p:cNvSpPr>
          <p:nvPr/>
        </p:nvSpPr>
        <p:spPr bwMode="auto">
          <a:xfrm>
            <a:off x="1238249" y="1460404"/>
            <a:ext cx="97155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OBJETIVO DEL TALLER</a:t>
            </a:r>
          </a:p>
        </p:txBody>
      </p:sp>
    </p:spTree>
    <p:extLst>
      <p:ext uri="{BB962C8B-B14F-4D97-AF65-F5344CB8AC3E}">
        <p14:creationId xmlns:p14="http://schemas.microsoft.com/office/powerpoint/2010/main" val="30408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A7CDAF-224A-7344-81F2-8EDF4DAA047A}"/>
              </a:ext>
            </a:extLst>
          </p:cNvPr>
          <p:cNvSpPr/>
          <p:nvPr/>
        </p:nvSpPr>
        <p:spPr>
          <a:xfrm>
            <a:off x="0" y="3068810"/>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4E2DBF5-826C-A949-ABC3-54215ABD58EF}"/>
              </a:ext>
            </a:extLst>
          </p:cNvPr>
          <p:cNvSpPr>
            <a:spLocks noChangeArrowheads="1"/>
          </p:cNvSpPr>
          <p:nvPr/>
        </p:nvSpPr>
        <p:spPr bwMode="auto">
          <a:xfrm>
            <a:off x="1283677" y="2510241"/>
            <a:ext cx="9240714" cy="1523494"/>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None/>
            </a:pPr>
            <a:r>
              <a:rPr lang="es-CO" altLang="es-CO" sz="4500" b="1" kern="0" spc="300" dirty="0">
                <a:solidFill>
                  <a:srgbClr val="002060"/>
                </a:solidFill>
                <a:latin typeface="Arial" panose="020B0604020202020204" pitchFamily="34" charset="0"/>
                <a:cs typeface="Arial" panose="020B0604020202020204" pitchFamily="34" charset="0"/>
                <a:sym typeface="Arial"/>
              </a:rPr>
              <a:t>VISUALIZACIÓN DE DATOS CON PYTHON</a:t>
            </a:r>
          </a:p>
        </p:txBody>
      </p:sp>
    </p:spTree>
    <p:extLst>
      <p:ext uri="{BB962C8B-B14F-4D97-AF65-F5344CB8AC3E}">
        <p14:creationId xmlns:p14="http://schemas.microsoft.com/office/powerpoint/2010/main" val="3905840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5095141" y="2814314"/>
            <a:ext cx="6244004" cy="1669763"/>
          </a:xfrm>
          <a:solidFill>
            <a:schemeClr val="bg1"/>
          </a:solidFill>
        </p:spPr>
        <p:txBody>
          <a:bodyPr vert="horz" lIns="91440" tIns="45720" rIns="91440" bIns="45720" rtlCol="0" anchor="t">
            <a:noAutofit/>
          </a:bodyPr>
          <a:lstStyle/>
          <a:p>
            <a:r>
              <a:rPr lang="es-CO" sz="1600" dirty="0">
                <a:solidFill>
                  <a:srgbClr val="002060"/>
                </a:solidFill>
                <a:latin typeface="Arial" panose="020B0604020202020204" pitchFamily="34" charset="0"/>
                <a:ea typeface="+mn-lt"/>
                <a:cs typeface="Arial" panose="020B0604020202020204" pitchFamily="34" charset="0"/>
              </a:rPr>
              <a:t>En la era del Big Data, las herramientas y tecnologías de visualización de datos son esenciales para analizar cantidades masivas de información y tomar decisiones basadas en datos</a:t>
            </a:r>
            <a:r>
              <a:rPr lang="es-CO" sz="1600" b="1" dirty="0">
                <a:solidFill>
                  <a:srgbClr val="002060"/>
                </a:solidFill>
                <a:latin typeface="Arial" panose="020B0604020202020204" pitchFamily="34" charset="0"/>
                <a:ea typeface="+mn-lt"/>
                <a:cs typeface="Arial" panose="020B0604020202020204" pitchFamily="34" charset="0"/>
              </a:rPr>
              <a:t>.</a:t>
            </a:r>
          </a:p>
          <a:p>
            <a:r>
              <a:rPr lang="es" sz="1600" dirty="0">
                <a:solidFill>
                  <a:srgbClr val="002060"/>
                </a:solidFill>
                <a:latin typeface="Arial" panose="020B0604020202020204" pitchFamily="34" charset="0"/>
                <a:ea typeface="+mn-lt"/>
                <a:cs typeface="Arial" panose="020B0604020202020204" pitchFamily="34" charset="0"/>
              </a:rPr>
              <a:t>Las visualizaciones computacionales de conjuntos de datos son diseñadas para ayudar a las personas a realizar tareas de manera más efectiva.</a:t>
            </a:r>
            <a:endParaRPr lang="es-CO" sz="16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657313EA-9DF8-2347-8810-6BC95C025D8A}"/>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D3646C2-539B-AF48-BFD7-5D80E7A663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B16B025-D1D1-6C46-8382-72A11830B88D}"/>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Visualización de Datos</a:t>
            </a:r>
          </a:p>
        </p:txBody>
      </p:sp>
      <p:pic>
        <p:nvPicPr>
          <p:cNvPr id="2" name="Picture 1">
            <a:extLst>
              <a:ext uri="{FF2B5EF4-FFF2-40B4-BE49-F238E27FC236}">
                <a16:creationId xmlns:a16="http://schemas.microsoft.com/office/drawing/2014/main" id="{4B82453C-A645-1FE0-8431-2C6CF45751BA}"/>
              </a:ext>
            </a:extLst>
          </p:cNvPr>
          <p:cNvPicPr>
            <a:picLocks noChangeAspect="1"/>
          </p:cNvPicPr>
          <p:nvPr/>
        </p:nvPicPr>
        <p:blipFill rotWithShape="1">
          <a:blip r:embed="rId3"/>
          <a:srcRect b="2625"/>
          <a:stretch/>
        </p:blipFill>
        <p:spPr>
          <a:xfrm>
            <a:off x="852855" y="1219526"/>
            <a:ext cx="3659184" cy="5192961"/>
          </a:xfrm>
          <a:prstGeom prst="rect">
            <a:avLst/>
          </a:prstGeom>
        </p:spPr>
      </p:pic>
    </p:spTree>
    <p:extLst>
      <p:ext uri="{BB962C8B-B14F-4D97-AF65-F5344CB8AC3E}">
        <p14:creationId xmlns:p14="http://schemas.microsoft.com/office/powerpoint/2010/main" val="69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1098309" y="1551611"/>
            <a:ext cx="9644875" cy="839897"/>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Las visualizaciones son adecuadas cuando es necesaria la intervención humana en la toma de decisiones, ya que en ocasiones no se puede reemplazar a las personas con métodos computaciones automatizados.</a:t>
            </a:r>
          </a:p>
        </p:txBody>
      </p:sp>
      <p:pic>
        <p:nvPicPr>
          <p:cNvPr id="5" name="Imagen 5">
            <a:extLst>
              <a:ext uri="{FF2B5EF4-FFF2-40B4-BE49-F238E27FC236}">
                <a16:creationId xmlns:a16="http://schemas.microsoft.com/office/drawing/2014/main" id="{639EE9B4-26D4-4CFB-AA6E-0A7AEAA63E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93601" y="2789683"/>
            <a:ext cx="7986730" cy="3182295"/>
          </a:xfrm>
          <a:prstGeom prst="rect">
            <a:avLst/>
          </a:prstGeom>
        </p:spPr>
      </p:pic>
      <p:sp>
        <p:nvSpPr>
          <p:cNvPr id="6" name="Rectángulo 5">
            <a:extLst>
              <a:ext uri="{FF2B5EF4-FFF2-40B4-BE49-F238E27FC236}">
                <a16:creationId xmlns:a16="http://schemas.microsoft.com/office/drawing/2014/main" id="{25415155-1022-434F-BBED-90155BD1019C}"/>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755D075-4319-6542-8CA2-57CDD90803C9}"/>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DE4765B1-BA78-B547-8076-09F3628E46BE}"/>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Tree>
    <p:extLst>
      <p:ext uri="{BB962C8B-B14F-4D97-AF65-F5344CB8AC3E}">
        <p14:creationId xmlns:p14="http://schemas.microsoft.com/office/powerpoint/2010/main" val="1209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9" descr="Gráfico, Gráfico de dispersión&#10;&#10;Descripción generada automáticamente">
            <a:extLst>
              <a:ext uri="{FF2B5EF4-FFF2-40B4-BE49-F238E27FC236}">
                <a16:creationId xmlns:a16="http://schemas.microsoft.com/office/drawing/2014/main" id="{987B0525-7396-491B-AD83-C31CAE4ECEA7}"/>
              </a:ext>
            </a:extLst>
          </p:cNvPr>
          <p:cNvPicPr>
            <a:picLocks noChangeAspect="1"/>
          </p:cNvPicPr>
          <p:nvPr/>
        </p:nvPicPr>
        <p:blipFill>
          <a:blip r:embed="rId3"/>
          <a:stretch>
            <a:fillRect/>
          </a:stretch>
        </p:blipFill>
        <p:spPr>
          <a:xfrm>
            <a:off x="6228041" y="2161731"/>
            <a:ext cx="3665467" cy="3414830"/>
          </a:xfrm>
          <a:prstGeom prst="rect">
            <a:avLst/>
          </a:prstGeom>
        </p:spPr>
      </p:pic>
      <p:sp>
        <p:nvSpPr>
          <p:cNvPr id="11" name="CuadroTexto 1">
            <a:extLst>
              <a:ext uri="{FF2B5EF4-FFF2-40B4-BE49-F238E27FC236}">
                <a16:creationId xmlns:a16="http://schemas.microsoft.com/office/drawing/2014/main" id="{8D2C530A-9DC5-4152-967C-1436C5AB7E1E}"/>
              </a:ext>
            </a:extLst>
          </p:cNvPr>
          <p:cNvSpPr txBox="1"/>
          <p:nvPr/>
        </p:nvSpPr>
        <p:spPr>
          <a:xfrm>
            <a:off x="5299656" y="5920616"/>
            <a:ext cx="567314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02060"/>
                </a:solidFill>
                <a:latin typeface="Arial" panose="020B0604020202020204" pitchFamily="34" charset="0"/>
                <a:cs typeface="Arial" panose="020B0604020202020204" pitchFamily="34" charset="0"/>
              </a:rPr>
              <a:t>Fuente: https://</a:t>
            </a:r>
            <a:r>
              <a:rPr lang="en-US" sz="1400" dirty="0" err="1">
                <a:solidFill>
                  <a:srgbClr val="002060"/>
                </a:solidFill>
                <a:latin typeface="Arial" panose="020B0604020202020204" pitchFamily="34" charset="0"/>
                <a:cs typeface="Arial" panose="020B0604020202020204" pitchFamily="34" charset="0"/>
              </a:rPr>
              <a:t>dabblingwithdata.wordpress.com</a:t>
            </a:r>
            <a:r>
              <a:rPr lang="en-US" sz="1400" dirty="0">
                <a:solidFill>
                  <a:srgbClr val="002060"/>
                </a:solidFill>
                <a:latin typeface="Arial" panose="020B0604020202020204" pitchFamily="34" charset="0"/>
                <a:cs typeface="Arial" panose="020B0604020202020204" pitchFamily="34" charset="0"/>
              </a:rPr>
              <a:t>/2017/05/03/the-datasaurus-a-monstrous-anscombe-for-the-21st-century/</a:t>
            </a:r>
          </a:p>
        </p:txBody>
      </p:sp>
      <p:sp>
        <p:nvSpPr>
          <p:cNvPr id="7" name="Rectángulo 6">
            <a:extLst>
              <a:ext uri="{FF2B5EF4-FFF2-40B4-BE49-F238E27FC236}">
                <a16:creationId xmlns:a16="http://schemas.microsoft.com/office/drawing/2014/main" id="{105E4CBB-7441-0E4E-810A-59F526144DDF}"/>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3AA1139-1CB3-F741-AEFC-23603AF45A9E}"/>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2A5CF48-ABEE-6B44-A967-39916FDD7AB8}"/>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pic>
        <p:nvPicPr>
          <p:cNvPr id="6" name="Imagen 5">
            <a:extLst>
              <a:ext uri="{FF2B5EF4-FFF2-40B4-BE49-F238E27FC236}">
                <a16:creationId xmlns:a16="http://schemas.microsoft.com/office/drawing/2014/main" id="{FC28B54F-D2DC-CD41-8C0E-6C67D200ED24}"/>
              </a:ext>
            </a:extLst>
          </p:cNvPr>
          <p:cNvPicPr>
            <a:picLocks noChangeAspect="1"/>
          </p:cNvPicPr>
          <p:nvPr/>
        </p:nvPicPr>
        <p:blipFill>
          <a:blip r:embed="rId4"/>
          <a:stretch>
            <a:fillRect/>
          </a:stretch>
        </p:blipFill>
        <p:spPr>
          <a:xfrm>
            <a:off x="298939" y="1699750"/>
            <a:ext cx="4554273" cy="4515864"/>
          </a:xfrm>
          <a:prstGeom prst="rect">
            <a:avLst/>
          </a:prstGeom>
        </p:spPr>
      </p:pic>
      <p:sp>
        <p:nvSpPr>
          <p:cNvPr id="14" name="Marcador de contenido 2">
            <a:extLst>
              <a:ext uri="{FF2B5EF4-FFF2-40B4-BE49-F238E27FC236}">
                <a16:creationId xmlns:a16="http://schemas.microsoft.com/office/drawing/2014/main" id="{1CF076B3-1B00-C348-98D6-99C01FDB15CB}"/>
              </a:ext>
            </a:extLst>
          </p:cNvPr>
          <p:cNvSpPr>
            <a:spLocks noGrp="1"/>
          </p:cNvSpPr>
          <p:nvPr>
            <p:ph idx="1"/>
          </p:nvPr>
        </p:nvSpPr>
        <p:spPr>
          <a:xfrm>
            <a:off x="1146217" y="1172607"/>
            <a:ext cx="9644875" cy="419949"/>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 agregación de información pierde detalles que importan.​</a:t>
            </a:r>
          </a:p>
        </p:txBody>
      </p:sp>
    </p:spTree>
    <p:extLst>
      <p:ext uri="{BB962C8B-B14F-4D97-AF65-F5344CB8AC3E}">
        <p14:creationId xmlns:p14="http://schemas.microsoft.com/office/powerpoint/2010/main" val="10203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descr="Gráfico, Gráfico de dispersión&#10;&#10;Descripción generada automáticamente">
            <a:extLst>
              <a:ext uri="{FF2B5EF4-FFF2-40B4-BE49-F238E27FC236}">
                <a16:creationId xmlns:a16="http://schemas.microsoft.com/office/drawing/2014/main" id="{EB3A9A73-8D33-45CE-BB93-DE37D57BB7D6}"/>
              </a:ext>
            </a:extLst>
          </p:cNvPr>
          <p:cNvPicPr>
            <a:picLocks noChangeAspect="1"/>
          </p:cNvPicPr>
          <p:nvPr/>
        </p:nvPicPr>
        <p:blipFill>
          <a:blip r:embed="rId3"/>
          <a:stretch>
            <a:fillRect/>
          </a:stretch>
        </p:blipFill>
        <p:spPr>
          <a:xfrm>
            <a:off x="5334000" y="1196742"/>
            <a:ext cx="6236675" cy="4456443"/>
          </a:xfrm>
          <a:prstGeom prst="rect">
            <a:avLst/>
          </a:prstGeom>
        </p:spPr>
      </p:pic>
      <p:sp>
        <p:nvSpPr>
          <p:cNvPr id="5" name="Rectángulo 4">
            <a:extLst>
              <a:ext uri="{FF2B5EF4-FFF2-40B4-BE49-F238E27FC236}">
                <a16:creationId xmlns:a16="http://schemas.microsoft.com/office/drawing/2014/main" id="{1F47EE54-2BD0-8D46-9511-0E6E950DCC22}"/>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27CA614-6CB2-E049-8280-0D3227A8A487}"/>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DEE904E-2D79-6C4C-B34C-8E6103CA97ED}"/>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
        <p:nvSpPr>
          <p:cNvPr id="8" name="Marcador de contenido 2">
            <a:extLst>
              <a:ext uri="{FF2B5EF4-FFF2-40B4-BE49-F238E27FC236}">
                <a16:creationId xmlns:a16="http://schemas.microsoft.com/office/drawing/2014/main" id="{51A9508E-DA67-DF4A-82E9-56B73E49B6FF}"/>
              </a:ext>
            </a:extLst>
          </p:cNvPr>
          <p:cNvSpPr txBox="1">
            <a:spLocks/>
          </p:cNvSpPr>
          <p:nvPr/>
        </p:nvSpPr>
        <p:spPr>
          <a:xfrm>
            <a:off x="621325" y="2905789"/>
            <a:ext cx="4311160" cy="1279350"/>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solidFill>
                  <a:srgbClr val="002060"/>
                </a:solidFill>
                <a:latin typeface="Arial" panose="020B0604020202020204" pitchFamily="34" charset="0"/>
                <a:ea typeface="+mn-lt"/>
                <a:cs typeface="Arial" panose="020B0604020202020204" pitchFamily="34" charset="0"/>
              </a:rPr>
              <a:t>Confirmar los patrones esperados y encuentra patrones inesperados.</a:t>
            </a:r>
          </a:p>
          <a:p>
            <a:r>
              <a:rPr lang="es-CO" sz="1800" dirty="0">
                <a:solidFill>
                  <a:srgbClr val="002060"/>
                </a:solidFill>
                <a:latin typeface="Arial" panose="020B0604020202020204" pitchFamily="34" charset="0"/>
                <a:ea typeface="+mn-lt"/>
                <a:cs typeface="Arial" panose="020B0604020202020204" pitchFamily="34" charset="0"/>
              </a:rPr>
              <a:t>Evaluar la validez del modelo estadístico.</a:t>
            </a:r>
          </a:p>
        </p:txBody>
      </p:sp>
    </p:spTree>
    <p:extLst>
      <p:ext uri="{BB962C8B-B14F-4D97-AF65-F5344CB8AC3E}">
        <p14:creationId xmlns:p14="http://schemas.microsoft.com/office/powerpoint/2010/main" val="1101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915B81C2-86B5-4ABF-A0F6-681A6C43E93F}"/>
              </a:ext>
            </a:extLst>
          </p:cNvPr>
          <p:cNvSpPr/>
          <p:nvPr/>
        </p:nvSpPr>
        <p:spPr>
          <a:xfrm>
            <a:off x="5175502" y="41375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How</a:t>
            </a:r>
            <a:r>
              <a:rPr lang="es-ES" b="1" spc="300">
                <a:solidFill>
                  <a:schemeClr val="bg1"/>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8E299B5-A6D8-4ADC-A7DF-C6001147CF5D}"/>
              </a:ext>
            </a:extLst>
          </p:cNvPr>
          <p:cNvSpPr/>
          <p:nvPr/>
        </p:nvSpPr>
        <p:spPr>
          <a:xfrm>
            <a:off x="5175502" y="3307175"/>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What</a:t>
            </a:r>
            <a:r>
              <a:rPr lang="es-ES" b="1" spc="300">
                <a:solidFill>
                  <a:schemeClr val="bg1"/>
                </a:solidFill>
                <a:latin typeface="Arial" panose="020B0604020202020204" pitchFamily="34" charset="0"/>
                <a:cs typeface="Arial" panose="020B0604020202020204" pitchFamily="34" charset="0"/>
              </a:rPr>
              <a:t>?</a:t>
            </a:r>
          </a:p>
        </p:txBody>
      </p:sp>
      <p:sp>
        <p:nvSpPr>
          <p:cNvPr id="13" name="Rectángulo: esquinas redondeadas 12">
            <a:extLst>
              <a:ext uri="{FF2B5EF4-FFF2-40B4-BE49-F238E27FC236}">
                <a16:creationId xmlns:a16="http://schemas.microsoft.com/office/drawing/2014/main" id="{5F415F77-24A2-4751-93FB-B50B50A37C72}"/>
              </a:ext>
            </a:extLst>
          </p:cNvPr>
          <p:cNvSpPr/>
          <p:nvPr/>
        </p:nvSpPr>
        <p:spPr>
          <a:xfrm>
            <a:off x="5189359" y="24781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a:solidFill>
                  <a:schemeClr val="bg1"/>
                </a:solidFill>
                <a:latin typeface="Arial" panose="020B0604020202020204" pitchFamily="34" charset="0"/>
                <a:cs typeface="Arial" panose="020B0604020202020204" pitchFamily="34" charset="0"/>
              </a:rPr>
              <a:t>Who?</a:t>
            </a:r>
          </a:p>
        </p:txBody>
      </p:sp>
      <p:sp>
        <p:nvSpPr>
          <p:cNvPr id="18" name="Flecha: curvada hacia arriba 17">
            <a:extLst>
              <a:ext uri="{FF2B5EF4-FFF2-40B4-BE49-F238E27FC236}">
                <a16:creationId xmlns:a16="http://schemas.microsoft.com/office/drawing/2014/main" id="{375ED32C-48A0-4213-B157-EA40F3CA51EC}"/>
              </a:ext>
            </a:extLst>
          </p:cNvPr>
          <p:cNvSpPr/>
          <p:nvPr/>
        </p:nvSpPr>
        <p:spPr>
          <a:xfrm rot="5400000">
            <a:off x="4478587" y="3956970"/>
            <a:ext cx="887296" cy="50653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Flecha: curvada hacia arriba 18">
            <a:extLst>
              <a:ext uri="{FF2B5EF4-FFF2-40B4-BE49-F238E27FC236}">
                <a16:creationId xmlns:a16="http://schemas.microsoft.com/office/drawing/2014/main" id="{73479C02-DF5C-477B-AD24-927188CBFD20}"/>
              </a:ext>
            </a:extLst>
          </p:cNvPr>
          <p:cNvSpPr/>
          <p:nvPr/>
        </p:nvSpPr>
        <p:spPr>
          <a:xfrm rot="5400000">
            <a:off x="4483362" y="2929275"/>
            <a:ext cx="887299" cy="534241"/>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Marcador de contenido 11">
            <a:extLst>
              <a:ext uri="{FF2B5EF4-FFF2-40B4-BE49-F238E27FC236}">
                <a16:creationId xmlns:a16="http://schemas.microsoft.com/office/drawing/2014/main" id="{BBCDD36E-0798-429F-BDB9-DD179078C9AE}"/>
              </a:ext>
            </a:extLst>
          </p:cNvPr>
          <p:cNvSpPr txBox="1">
            <a:spLocks/>
          </p:cNvSpPr>
          <p:nvPr/>
        </p:nvSpPr>
        <p:spPr>
          <a:xfrm>
            <a:off x="94311" y="2912525"/>
            <a:ext cx="2563651" cy="1266039"/>
          </a:xfrm>
          <a:prstGeom prst="rect">
            <a:avLst/>
          </a:prstGeom>
        </p:spPr>
        <p:txBody>
          <a:bodyPr vert="horz" lIns="91440" tIns="45720" rIns="91440" bIns="45720" rtlCol="0" anchor="t">
            <a:norm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b="1" dirty="0">
              <a:solidFill>
                <a:srgbClr val="002060"/>
              </a:solidFill>
              <a:latin typeface="Arial" panose="020B0604020202020204" pitchFamily="34" charset="0"/>
              <a:cs typeface="Arial" panose="020B0604020202020204" pitchFamily="34" charset="0"/>
            </a:endParaRPr>
          </a:p>
          <a:p>
            <a:endParaRPr lang="es-ES" sz="1500" dirty="0">
              <a:solidFill>
                <a:srgbClr val="002060"/>
              </a:solidFill>
              <a:latin typeface="Arial" panose="020B0604020202020204" pitchFamily="34" charset="0"/>
              <a:cs typeface="Arial" panose="020B0604020202020204" pitchFamily="34" charset="0"/>
            </a:endParaRPr>
          </a:p>
        </p:txBody>
      </p:sp>
      <p:pic>
        <p:nvPicPr>
          <p:cNvPr id="21" name="Imagen 21" descr="Interfaz de usuario gráfica, Aplicación&#10;&#10;Descripción generada automáticamente">
            <a:extLst>
              <a:ext uri="{FF2B5EF4-FFF2-40B4-BE49-F238E27FC236}">
                <a16:creationId xmlns:a16="http://schemas.microsoft.com/office/drawing/2014/main" id="{1224B668-C344-4AED-93A5-434E9F2B3D31}"/>
              </a:ext>
            </a:extLst>
          </p:cNvPr>
          <p:cNvPicPr>
            <a:picLocks noChangeAspect="1"/>
          </p:cNvPicPr>
          <p:nvPr/>
        </p:nvPicPr>
        <p:blipFill>
          <a:blip r:embed="rId3"/>
          <a:stretch>
            <a:fillRect/>
          </a:stretch>
        </p:blipFill>
        <p:spPr>
          <a:xfrm>
            <a:off x="1677859" y="1886063"/>
            <a:ext cx="2563650" cy="3011203"/>
          </a:xfrm>
          <a:prstGeom prst="rect">
            <a:avLst/>
          </a:prstGeom>
        </p:spPr>
      </p:pic>
      <p:sp>
        <p:nvSpPr>
          <p:cNvPr id="28" name="Rectángulo: esquinas redondeadas 27">
            <a:extLst>
              <a:ext uri="{FF2B5EF4-FFF2-40B4-BE49-F238E27FC236}">
                <a16:creationId xmlns:a16="http://schemas.microsoft.com/office/drawing/2014/main" id="{50EFE046-843C-4FFD-942E-DA94BF3C569C}"/>
              </a:ext>
            </a:extLst>
          </p:cNvPr>
          <p:cNvSpPr/>
          <p:nvPr/>
        </p:nvSpPr>
        <p:spPr>
          <a:xfrm>
            <a:off x="7752447" y="2478113"/>
            <a:ext cx="2591476" cy="63654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Audiencia</a:t>
            </a:r>
          </a:p>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Quien comunica</a:t>
            </a:r>
          </a:p>
        </p:txBody>
      </p:sp>
      <p:sp>
        <p:nvSpPr>
          <p:cNvPr id="29" name="Rectángulo: esquinas redondeadas 28">
            <a:extLst>
              <a:ext uri="{FF2B5EF4-FFF2-40B4-BE49-F238E27FC236}">
                <a16:creationId xmlns:a16="http://schemas.microsoft.com/office/drawing/2014/main" id="{EF7A14EA-AA80-4F69-9716-E7B2D0DB4FEE}"/>
              </a:ext>
            </a:extLst>
          </p:cNvPr>
          <p:cNvSpPr/>
          <p:nvPr/>
        </p:nvSpPr>
        <p:spPr>
          <a:xfrm>
            <a:off x="7752447" y="3301600"/>
            <a:ext cx="2591476" cy="6467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Acción</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Mecanismo</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Tono</a:t>
            </a:r>
          </a:p>
        </p:txBody>
      </p:sp>
      <p:sp>
        <p:nvSpPr>
          <p:cNvPr id="30" name="Rectángulo: esquinas redondeadas 29">
            <a:extLst>
              <a:ext uri="{FF2B5EF4-FFF2-40B4-BE49-F238E27FC236}">
                <a16:creationId xmlns:a16="http://schemas.microsoft.com/office/drawing/2014/main" id="{E3749FA1-2113-4E16-B345-054DD7B6CAEA}"/>
              </a:ext>
            </a:extLst>
          </p:cNvPr>
          <p:cNvSpPr/>
          <p:nvPr/>
        </p:nvSpPr>
        <p:spPr>
          <a:xfrm>
            <a:off x="7752277" y="4139710"/>
            <a:ext cx="2591476" cy="63899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Data</a:t>
            </a:r>
          </a:p>
        </p:txBody>
      </p:sp>
      <p:sp>
        <p:nvSpPr>
          <p:cNvPr id="15" name="Rectángulo 14">
            <a:extLst>
              <a:ext uri="{FF2B5EF4-FFF2-40B4-BE49-F238E27FC236}">
                <a16:creationId xmlns:a16="http://schemas.microsoft.com/office/drawing/2014/main" id="{A2D144C3-F393-C44F-80F0-25B92823688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4C06ADD0-0089-D644-9292-6FEDE091168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D29C8FBA-CCA0-D743-B20C-47780CF2A32B}"/>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22" name="Marcador de contenido 2">
            <a:extLst>
              <a:ext uri="{FF2B5EF4-FFF2-40B4-BE49-F238E27FC236}">
                <a16:creationId xmlns:a16="http://schemas.microsoft.com/office/drawing/2014/main" id="{036B48D5-1F5B-CC4D-AD47-DF70A174D284}"/>
              </a:ext>
            </a:extLst>
          </p:cNvPr>
          <p:cNvSpPr txBox="1">
            <a:spLocks/>
          </p:cNvSpPr>
          <p:nvPr/>
        </p:nvSpPr>
        <p:spPr>
          <a:xfrm>
            <a:off x="94311" y="6232458"/>
            <a:ext cx="11054335" cy="265042"/>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CO" sz="1200" b="1" dirty="0">
                <a:solidFill>
                  <a:srgbClr val="002060"/>
                </a:solidFill>
                <a:latin typeface="Arial" panose="020B0604020202020204" pitchFamily="34" charset="0"/>
                <a:ea typeface="+mn-lt"/>
                <a:cs typeface="Arial" panose="020B0604020202020204" pitchFamily="34" charset="0"/>
              </a:rPr>
              <a:t>Cole </a:t>
            </a:r>
            <a:r>
              <a:rPr lang="es-CO" sz="1200" b="1" dirty="0" err="1">
                <a:solidFill>
                  <a:srgbClr val="002060"/>
                </a:solidFill>
                <a:latin typeface="Arial" panose="020B0604020202020204" pitchFamily="34" charset="0"/>
                <a:ea typeface="+mn-lt"/>
                <a:cs typeface="Arial" panose="020B0604020202020204" pitchFamily="34" charset="0"/>
              </a:rPr>
              <a:t>Nussbaumer</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Knaflic</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Storytelling</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with</a:t>
            </a:r>
            <a:r>
              <a:rPr lang="es-CO" sz="1200" b="1" dirty="0">
                <a:solidFill>
                  <a:srgbClr val="002060"/>
                </a:solidFill>
                <a:latin typeface="Arial" panose="020B0604020202020204" pitchFamily="34" charset="0"/>
                <a:ea typeface="+mn-lt"/>
                <a:cs typeface="Arial" panose="020B0604020202020204" pitchFamily="34" charset="0"/>
              </a:rPr>
              <a:t> Data: A Data </a:t>
            </a:r>
            <a:r>
              <a:rPr lang="es-CO" sz="1200" b="1" dirty="0" err="1">
                <a:solidFill>
                  <a:srgbClr val="002060"/>
                </a:solidFill>
                <a:latin typeface="Arial" panose="020B0604020202020204" pitchFamily="34" charset="0"/>
                <a:ea typeface="+mn-lt"/>
                <a:cs typeface="Arial" panose="020B0604020202020204" pitchFamily="34" charset="0"/>
              </a:rPr>
              <a:t>Visualization</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Guide</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for</a:t>
            </a:r>
            <a:r>
              <a:rPr lang="es-CO" sz="1200" b="1" dirty="0">
                <a:solidFill>
                  <a:srgbClr val="002060"/>
                </a:solidFill>
                <a:latin typeface="Arial" panose="020B0604020202020204" pitchFamily="34" charset="0"/>
                <a:ea typeface="+mn-lt"/>
                <a:cs typeface="Arial" panose="020B0604020202020204" pitchFamily="34" charset="0"/>
              </a:rPr>
              <a:t> Business </a:t>
            </a:r>
            <a:r>
              <a:rPr lang="es-CO" sz="1200" b="1" dirty="0" err="1">
                <a:solidFill>
                  <a:srgbClr val="002060"/>
                </a:solidFill>
                <a:latin typeface="Arial" panose="020B0604020202020204" pitchFamily="34" charset="0"/>
                <a:ea typeface="+mn-lt"/>
                <a:cs typeface="Arial" panose="020B0604020202020204" pitchFamily="34" charset="0"/>
              </a:rPr>
              <a:t>Professionals</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storywithdata</a:t>
            </a:r>
            <a:r>
              <a:rPr lang="es-CO" sz="1200" b="1" dirty="0">
                <a:solidFill>
                  <a:srgbClr val="002060"/>
                </a:solidFill>
                <a:latin typeface="Arial" panose="020B0604020202020204" pitchFamily="34" charset="0"/>
                <a:ea typeface="+mn-lt"/>
                <a:cs typeface="Arial" panose="020B0604020202020204" pitchFamily="34" charset="0"/>
              </a:rPr>
              <a:t> </a:t>
            </a:r>
          </a:p>
        </p:txBody>
      </p:sp>
      <p:sp>
        <p:nvSpPr>
          <p:cNvPr id="23" name="Marcador de contenido 2">
            <a:extLst>
              <a:ext uri="{FF2B5EF4-FFF2-40B4-BE49-F238E27FC236}">
                <a16:creationId xmlns:a16="http://schemas.microsoft.com/office/drawing/2014/main" id="{65679E0B-1A4C-B44A-BF01-E1E2E167C1B7}"/>
              </a:ext>
            </a:extLst>
          </p:cNvPr>
          <p:cNvSpPr txBox="1">
            <a:spLocks/>
          </p:cNvSpPr>
          <p:nvPr/>
        </p:nvSpPr>
        <p:spPr>
          <a:xfrm>
            <a:off x="5175501" y="1886063"/>
            <a:ext cx="5168421"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La Importancia del Contexto</a:t>
            </a:r>
          </a:p>
        </p:txBody>
      </p:sp>
    </p:spTree>
    <p:extLst>
      <p:ext uri="{BB962C8B-B14F-4D97-AF65-F5344CB8AC3E}">
        <p14:creationId xmlns:p14="http://schemas.microsoft.com/office/powerpoint/2010/main" val="32059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D4AF0B1-78FF-43AA-9871-93285EDCF72D}"/>
              </a:ext>
            </a:extLst>
          </p:cNvPr>
          <p:cNvSpPr/>
          <p:nvPr/>
        </p:nvSpPr>
        <p:spPr>
          <a:xfrm>
            <a:off x="5703253" y="2743964"/>
            <a:ext cx="2397512" cy="64119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spc="300" dirty="0" err="1">
                <a:solidFill>
                  <a:schemeClr val="bg1"/>
                </a:solidFill>
                <a:latin typeface="Arial" panose="020B0604020202020204" pitchFamily="34" charset="0"/>
                <a:cs typeface="Arial" panose="020B0604020202020204" pitchFamily="34" charset="0"/>
              </a:rPr>
              <a:t>What</a:t>
            </a:r>
            <a:r>
              <a:rPr lang="es-ES" sz="2400" b="1" spc="300" dirty="0">
                <a:solidFill>
                  <a:schemeClr val="bg1"/>
                </a:solidFill>
                <a:latin typeface="Arial" panose="020B0604020202020204" pitchFamily="34" charset="0"/>
                <a:cs typeface="Arial" panose="020B0604020202020204" pitchFamily="34" charset="0"/>
              </a:rPr>
              <a:t>?</a:t>
            </a:r>
          </a:p>
        </p:txBody>
      </p:sp>
      <p:sp>
        <p:nvSpPr>
          <p:cNvPr id="8" name="Rectángulo: esquinas redondeadas 7">
            <a:extLst>
              <a:ext uri="{FF2B5EF4-FFF2-40B4-BE49-F238E27FC236}">
                <a16:creationId xmlns:a16="http://schemas.microsoft.com/office/drawing/2014/main" id="{2EF4A06D-5A00-49A4-B8A9-67D3415AB721}"/>
              </a:ext>
            </a:extLst>
          </p:cNvPr>
          <p:cNvSpPr/>
          <p:nvPr/>
        </p:nvSpPr>
        <p:spPr>
          <a:xfrm>
            <a:off x="5699277" y="3457754"/>
            <a:ext cx="2397512" cy="6411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Why</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9" name="Rectángulo: esquinas redondeadas 8">
            <a:extLst>
              <a:ext uri="{FF2B5EF4-FFF2-40B4-BE49-F238E27FC236}">
                <a16:creationId xmlns:a16="http://schemas.microsoft.com/office/drawing/2014/main" id="{72C5F7B9-3C29-4502-B818-49331F0BC040}"/>
              </a:ext>
            </a:extLst>
          </p:cNvPr>
          <p:cNvSpPr/>
          <p:nvPr/>
        </p:nvSpPr>
        <p:spPr>
          <a:xfrm>
            <a:off x="5708031" y="4171544"/>
            <a:ext cx="2397512" cy="641194"/>
          </a:xfrm>
          <a:prstGeom prst="round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How</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5" name="Flecha: curvada hacia arriba 4">
            <a:extLst>
              <a:ext uri="{FF2B5EF4-FFF2-40B4-BE49-F238E27FC236}">
                <a16:creationId xmlns:a16="http://schemas.microsoft.com/office/drawing/2014/main" id="{F8A76E27-4C69-4704-87E6-689D94A10616}"/>
              </a:ext>
            </a:extLst>
          </p:cNvPr>
          <p:cNvSpPr/>
          <p:nvPr/>
        </p:nvSpPr>
        <p:spPr>
          <a:xfrm rot="16200000" flipH="1">
            <a:off x="7908952" y="3150307"/>
            <a:ext cx="765733" cy="317134"/>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6" name="Flecha: curvada hacia arriba 15">
            <a:extLst>
              <a:ext uri="{FF2B5EF4-FFF2-40B4-BE49-F238E27FC236}">
                <a16:creationId xmlns:a16="http://schemas.microsoft.com/office/drawing/2014/main" id="{78FFC7E6-263B-4642-9C87-3395AD1F9707}"/>
              </a:ext>
            </a:extLst>
          </p:cNvPr>
          <p:cNvSpPr/>
          <p:nvPr/>
        </p:nvSpPr>
        <p:spPr>
          <a:xfrm rot="5400000">
            <a:off x="4569185" y="3497663"/>
            <a:ext cx="1645450" cy="447399"/>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urvada hacia arriba 16">
            <a:extLst>
              <a:ext uri="{FF2B5EF4-FFF2-40B4-BE49-F238E27FC236}">
                <a16:creationId xmlns:a16="http://schemas.microsoft.com/office/drawing/2014/main" id="{0AFE422A-7C68-471D-9DEA-323A5FAD6AFD}"/>
              </a:ext>
            </a:extLst>
          </p:cNvPr>
          <p:cNvSpPr/>
          <p:nvPr/>
        </p:nvSpPr>
        <p:spPr>
          <a:xfrm rot="16200000" flipH="1">
            <a:off x="7922806" y="3988797"/>
            <a:ext cx="765734" cy="34484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6" name="Imagen 19">
            <a:extLst>
              <a:ext uri="{FF2B5EF4-FFF2-40B4-BE49-F238E27FC236}">
                <a16:creationId xmlns:a16="http://schemas.microsoft.com/office/drawing/2014/main" id="{3F419AA5-CD80-461C-B496-1F319D0AC21B}"/>
              </a:ext>
            </a:extLst>
          </p:cNvPr>
          <p:cNvPicPr>
            <a:picLocks noChangeAspect="1"/>
          </p:cNvPicPr>
          <p:nvPr/>
        </p:nvPicPr>
        <p:blipFill>
          <a:blip r:embed="rId3"/>
          <a:stretch>
            <a:fillRect/>
          </a:stretch>
        </p:blipFill>
        <p:spPr>
          <a:xfrm>
            <a:off x="8722503" y="2743964"/>
            <a:ext cx="2284271" cy="2068774"/>
          </a:xfrm>
          <a:prstGeom prst="rect">
            <a:avLst/>
          </a:prstGeom>
        </p:spPr>
      </p:pic>
      <p:pic>
        <p:nvPicPr>
          <p:cNvPr id="22" name="Imagen 22" descr="Imagen que contiene fruta, fruto, gato, puesto&#10;&#10;Descripción generada automáticamente">
            <a:extLst>
              <a:ext uri="{FF2B5EF4-FFF2-40B4-BE49-F238E27FC236}">
                <a16:creationId xmlns:a16="http://schemas.microsoft.com/office/drawing/2014/main" id="{2390EBC4-F26C-449B-BBB0-BFAC540502AB}"/>
              </a:ext>
            </a:extLst>
          </p:cNvPr>
          <p:cNvPicPr>
            <a:picLocks noChangeAspect="1"/>
          </p:cNvPicPr>
          <p:nvPr/>
        </p:nvPicPr>
        <p:blipFill>
          <a:blip r:embed="rId4"/>
          <a:stretch>
            <a:fillRect/>
          </a:stretch>
        </p:blipFill>
        <p:spPr>
          <a:xfrm>
            <a:off x="1207487" y="2241008"/>
            <a:ext cx="3051449" cy="3715880"/>
          </a:xfrm>
          <a:prstGeom prst="rect">
            <a:avLst/>
          </a:prstGeom>
        </p:spPr>
      </p:pic>
      <p:sp>
        <p:nvSpPr>
          <p:cNvPr id="23" name="Marcador de contenido 11">
            <a:extLst>
              <a:ext uri="{FF2B5EF4-FFF2-40B4-BE49-F238E27FC236}">
                <a16:creationId xmlns:a16="http://schemas.microsoft.com/office/drawing/2014/main" id="{B93A5575-A635-4DF9-B7B6-FEAFFC299BC6}"/>
              </a:ext>
            </a:extLst>
          </p:cNvPr>
          <p:cNvSpPr>
            <a:spLocks noGrp="1"/>
          </p:cNvSpPr>
          <p:nvPr/>
        </p:nvSpPr>
        <p:spPr>
          <a:xfrm>
            <a:off x="1185226" y="1516741"/>
            <a:ext cx="3051450" cy="6771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Tamara </a:t>
            </a:r>
            <a:r>
              <a:rPr lang="es-ES" sz="1300" dirty="0" err="1">
                <a:solidFill>
                  <a:srgbClr val="002060"/>
                </a:solidFill>
                <a:latin typeface="Arial" panose="020B0604020202020204" pitchFamily="34" charset="0"/>
                <a:ea typeface="+mn-lt"/>
                <a:cs typeface="Arial" panose="020B0604020202020204" pitchFamily="34" charset="0"/>
              </a:rPr>
              <a:t>Munzner</a:t>
            </a:r>
            <a:r>
              <a:rPr lang="es-ES" sz="1300" dirty="0">
                <a:solidFill>
                  <a:srgbClr val="002060"/>
                </a:solidFill>
                <a:latin typeface="Arial" panose="020B0604020202020204" pitchFamily="34" charset="0"/>
                <a:ea typeface="+mn-lt"/>
                <a:cs typeface="Arial" panose="020B0604020202020204" pitchFamily="34" charset="0"/>
              </a:rPr>
              <a:t> </a:t>
            </a:r>
          </a:p>
          <a:p>
            <a:pPr marL="0" indent="0">
              <a:lnSpc>
                <a:spcPct val="100000"/>
              </a:lnSpc>
              <a:spcBef>
                <a:spcPts val="0"/>
              </a:spcBef>
              <a:buNone/>
            </a:pPr>
            <a:r>
              <a:rPr lang="es-ES" sz="1300" dirty="0" err="1">
                <a:solidFill>
                  <a:srgbClr val="002060"/>
                </a:solidFill>
                <a:latin typeface="Arial" panose="020B0604020202020204" pitchFamily="34" charset="0"/>
                <a:ea typeface="+mn-lt"/>
                <a:cs typeface="Arial" panose="020B0604020202020204" pitchFamily="34" charset="0"/>
              </a:rPr>
              <a:t>Visualization</a:t>
            </a:r>
            <a:r>
              <a:rPr lang="es-ES" sz="1300" dirty="0">
                <a:solidFill>
                  <a:srgbClr val="002060"/>
                </a:solidFill>
                <a:latin typeface="Arial" panose="020B0604020202020204" pitchFamily="34" charset="0"/>
                <a:ea typeface="+mn-lt"/>
                <a:cs typeface="Arial" panose="020B0604020202020204" pitchFamily="34" charset="0"/>
              </a:rPr>
              <a:t> </a:t>
            </a:r>
            <a:r>
              <a:rPr lang="es-ES" sz="1300" dirty="0" err="1">
                <a:solidFill>
                  <a:srgbClr val="002060"/>
                </a:solidFill>
                <a:latin typeface="Arial" panose="020B0604020202020204" pitchFamily="34" charset="0"/>
                <a:ea typeface="+mn-lt"/>
                <a:cs typeface="Arial" panose="020B0604020202020204" pitchFamily="34" charset="0"/>
              </a:rPr>
              <a:t>Analysis</a:t>
            </a:r>
            <a:r>
              <a:rPr lang="es-ES" sz="1300" dirty="0">
                <a:solidFill>
                  <a:srgbClr val="002060"/>
                </a:solidFill>
                <a:latin typeface="Arial" panose="020B0604020202020204" pitchFamily="34" charset="0"/>
                <a:ea typeface="+mn-lt"/>
                <a:cs typeface="Arial" panose="020B0604020202020204" pitchFamily="34" charset="0"/>
              </a:rPr>
              <a:t> &amp; </a:t>
            </a:r>
            <a:r>
              <a:rPr lang="es-ES" sz="1300" dirty="0" err="1">
                <a:solidFill>
                  <a:srgbClr val="002060"/>
                </a:solidFill>
                <a:latin typeface="Arial" panose="020B0604020202020204" pitchFamily="34" charset="0"/>
                <a:ea typeface="+mn-lt"/>
                <a:cs typeface="Arial" panose="020B0604020202020204" pitchFamily="34" charset="0"/>
              </a:rPr>
              <a:t>Design</a:t>
            </a:r>
            <a:endParaRPr lang="es-ES" sz="1300"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a:t>
            </a:r>
            <a:r>
              <a:rPr lang="es-ES" sz="1300" dirty="0" err="1">
                <a:solidFill>
                  <a:srgbClr val="002060"/>
                </a:solidFill>
                <a:latin typeface="Arial" panose="020B0604020202020204" pitchFamily="34" charset="0"/>
                <a:ea typeface="+mn-lt"/>
                <a:cs typeface="Arial" panose="020B0604020202020204" pitchFamily="34" charset="0"/>
              </a:rPr>
              <a:t>tamaramunzner</a:t>
            </a:r>
            <a:r>
              <a:rPr lang="es-ES" sz="1300" dirty="0">
                <a:solidFill>
                  <a:srgbClr val="002060"/>
                </a:solidFill>
                <a:latin typeface="Arial" panose="020B0604020202020204" pitchFamily="34" charset="0"/>
                <a:ea typeface="+mn-lt"/>
                <a:cs typeface="Arial" panose="020B0604020202020204" pitchFamily="34" charset="0"/>
              </a:rPr>
              <a:t> </a:t>
            </a:r>
            <a:endParaRPr lang="es-ES" sz="1300" dirty="0">
              <a:solidFill>
                <a:srgbClr val="002060"/>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42079309-60E0-894C-A545-762B95C6B66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A055904-5632-BF42-B0C1-9281553438C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2914381B-D178-EA4B-A7BF-27E92D10D30A}"/>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18" name="Marcador de contenido 2">
            <a:extLst>
              <a:ext uri="{FF2B5EF4-FFF2-40B4-BE49-F238E27FC236}">
                <a16:creationId xmlns:a16="http://schemas.microsoft.com/office/drawing/2014/main" id="{6FF75DC8-182C-3345-A507-DC0BF210D54B}"/>
              </a:ext>
            </a:extLst>
          </p:cNvPr>
          <p:cNvSpPr txBox="1">
            <a:spLocks/>
          </p:cNvSpPr>
          <p:nvPr/>
        </p:nvSpPr>
        <p:spPr>
          <a:xfrm>
            <a:off x="5168210" y="2193849"/>
            <a:ext cx="5838564"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Marco de Análisis de Visualizaciones</a:t>
            </a:r>
          </a:p>
        </p:txBody>
      </p:sp>
    </p:spTree>
    <p:extLst>
      <p:ext uri="{BB962C8B-B14F-4D97-AF65-F5344CB8AC3E}">
        <p14:creationId xmlns:p14="http://schemas.microsoft.com/office/powerpoint/2010/main" val="291493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0">
            <a:extLst>
              <a:ext uri="{FF2B5EF4-FFF2-40B4-BE49-F238E27FC236}">
                <a16:creationId xmlns:a16="http://schemas.microsoft.com/office/drawing/2014/main" id="{8CDC2C8F-496E-4B82-A9BE-5E64EF0B6E59}"/>
              </a:ext>
            </a:extLst>
          </p:cNvPr>
          <p:cNvPicPr>
            <a:picLocks noGrp="1" noChangeAspect="1"/>
          </p:cNvPicPr>
          <p:nvPr>
            <p:ph idx="1"/>
          </p:nvPr>
        </p:nvPicPr>
        <p:blipFill>
          <a:blip r:embed="rId3"/>
          <a:stretch>
            <a:fillRect/>
          </a:stretch>
        </p:blipFill>
        <p:spPr>
          <a:xfrm>
            <a:off x="6586183" y="1926964"/>
            <a:ext cx="994084" cy="800612"/>
          </a:xfrm>
        </p:spPr>
      </p:pic>
      <p:pic>
        <p:nvPicPr>
          <p:cNvPr id="11" name="Imagen 11" descr="Gráfico&#10;&#10;Descripción generada automáticamente">
            <a:extLst>
              <a:ext uri="{FF2B5EF4-FFF2-40B4-BE49-F238E27FC236}">
                <a16:creationId xmlns:a16="http://schemas.microsoft.com/office/drawing/2014/main" id="{0768AE21-69D4-4DD9-863D-0989B0A6CA09}"/>
              </a:ext>
            </a:extLst>
          </p:cNvPr>
          <p:cNvPicPr>
            <a:picLocks noChangeAspect="1"/>
          </p:cNvPicPr>
          <p:nvPr/>
        </p:nvPicPr>
        <p:blipFill>
          <a:blip r:embed="rId4"/>
          <a:stretch>
            <a:fillRect/>
          </a:stretch>
        </p:blipFill>
        <p:spPr>
          <a:xfrm>
            <a:off x="6768295" y="2867353"/>
            <a:ext cx="811972" cy="922738"/>
          </a:xfrm>
          <a:prstGeom prst="rect">
            <a:avLst/>
          </a:prstGeom>
        </p:spPr>
      </p:pic>
      <p:pic>
        <p:nvPicPr>
          <p:cNvPr id="14" name="Picture 2">
            <a:extLst>
              <a:ext uri="{FF2B5EF4-FFF2-40B4-BE49-F238E27FC236}">
                <a16:creationId xmlns:a16="http://schemas.microsoft.com/office/drawing/2014/main" id="{2D4F56DC-DB82-428E-B1CD-AC1D955AA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6" y="2086504"/>
            <a:ext cx="2909575" cy="97842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2">
            <a:extLst>
              <a:ext uri="{FF2B5EF4-FFF2-40B4-BE49-F238E27FC236}">
                <a16:creationId xmlns:a16="http://schemas.microsoft.com/office/drawing/2014/main" id="{03764D84-350C-452C-B2D4-A71840465D57}"/>
              </a:ext>
            </a:extLst>
          </p:cNvPr>
          <p:cNvPicPr>
            <a:picLocks noChangeAspect="1"/>
          </p:cNvPicPr>
          <p:nvPr/>
        </p:nvPicPr>
        <p:blipFill>
          <a:blip r:embed="rId6"/>
          <a:stretch>
            <a:fillRect/>
          </a:stretch>
        </p:blipFill>
        <p:spPr>
          <a:xfrm>
            <a:off x="489265" y="4127418"/>
            <a:ext cx="2389180" cy="682623"/>
          </a:xfrm>
          <a:prstGeom prst="rect">
            <a:avLst/>
          </a:prstGeom>
        </p:spPr>
      </p:pic>
      <p:sp>
        <p:nvSpPr>
          <p:cNvPr id="12" name="Marcador de contenido 11">
            <a:extLst>
              <a:ext uri="{FF2B5EF4-FFF2-40B4-BE49-F238E27FC236}">
                <a16:creationId xmlns:a16="http://schemas.microsoft.com/office/drawing/2014/main" id="{8B95013C-DC65-4C6A-A123-2119F9037E98}"/>
              </a:ext>
            </a:extLst>
          </p:cNvPr>
          <p:cNvSpPr>
            <a:spLocks noGrp="1"/>
          </p:cNvSpPr>
          <p:nvPr/>
        </p:nvSpPr>
        <p:spPr>
          <a:xfrm>
            <a:off x="0" y="6297943"/>
            <a:ext cx="8198476" cy="603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https://</a:t>
            </a:r>
            <a:r>
              <a:rPr lang="es-ES" sz="1000" b="1" u="sng" dirty="0" err="1">
                <a:solidFill>
                  <a:srgbClr val="002060"/>
                </a:solidFill>
                <a:latin typeface="Arial" panose="020B0604020202020204" pitchFamily="34" charset="0"/>
                <a:ea typeface="+mn-lt"/>
                <a:cs typeface="Arial" panose="020B0604020202020204" pitchFamily="34" charset="0"/>
              </a:rPr>
              <a:t>github.com</a:t>
            </a:r>
            <a:r>
              <a:rPr lang="es-ES" sz="1000" b="1" u="sng" dirty="0">
                <a:solidFill>
                  <a:srgbClr val="002060"/>
                </a:solidFill>
                <a:latin typeface="Arial" panose="020B0604020202020204" pitchFamily="34" charset="0"/>
                <a:ea typeface="+mn-lt"/>
                <a:cs typeface="Arial" panose="020B0604020202020204" pitchFamily="34" charset="0"/>
              </a:rPr>
              <a:t>/ft-interactive/chart-doctor/</a:t>
            </a:r>
            <a:r>
              <a:rPr lang="es-ES" sz="1000" b="1" u="sng" dirty="0" err="1">
                <a:solidFill>
                  <a:srgbClr val="002060"/>
                </a:solidFill>
                <a:latin typeface="Arial" panose="020B0604020202020204" pitchFamily="34" charset="0"/>
                <a:ea typeface="+mn-lt"/>
                <a:cs typeface="Arial" panose="020B0604020202020204" pitchFamily="34" charset="0"/>
              </a:rPr>
              <a:t>tree</a:t>
            </a:r>
            <a:r>
              <a:rPr lang="es-ES" sz="1000" b="1" u="sng" dirty="0">
                <a:solidFill>
                  <a:srgbClr val="002060"/>
                </a:solidFill>
                <a:latin typeface="Arial" panose="020B0604020202020204" pitchFamily="34" charset="0"/>
                <a:ea typeface="+mn-lt"/>
                <a:cs typeface="Arial" panose="020B0604020202020204" pitchFamily="34" charset="0"/>
              </a:rPr>
              <a:t>/master/visual-</a:t>
            </a:r>
            <a:r>
              <a:rPr lang="es-ES" sz="1000" b="1" u="sng" dirty="0" err="1">
                <a:solidFill>
                  <a:srgbClr val="002060"/>
                </a:solidFill>
                <a:latin typeface="Arial" panose="020B0604020202020204" pitchFamily="34" charset="0"/>
                <a:ea typeface="+mn-lt"/>
                <a:cs typeface="Arial" panose="020B0604020202020204" pitchFamily="34" charset="0"/>
              </a:rPr>
              <a:t>vocabulary</a:t>
            </a:r>
            <a:endParaRPr lang="es-ES" sz="1000" b="1" dirty="0">
              <a:solidFill>
                <a:srgbClr val="002060"/>
              </a:solidFill>
              <a:latin typeface="Arial" panose="020B0604020202020204" pitchFamily="34" charset="0"/>
              <a:cs typeface="Arial" panose="020B0604020202020204" pitchFamily="34" charset="0"/>
            </a:endParaRPr>
          </a:p>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a:t>
            </a:r>
            <a:r>
              <a:rPr lang="es-ES" sz="1000" b="1" u="sng" dirty="0" err="1">
                <a:solidFill>
                  <a:srgbClr val="002060"/>
                </a:solidFill>
                <a:latin typeface="Arial" panose="020B0604020202020204" pitchFamily="34" charset="0"/>
                <a:ea typeface="+mn-lt"/>
                <a:cs typeface="Arial" panose="020B0604020202020204" pitchFamily="34" charset="0"/>
              </a:rPr>
              <a:t>johnguerra.co</a:t>
            </a:r>
            <a:r>
              <a:rPr lang="es-ES" sz="1000" b="1" u="sng" dirty="0">
                <a:solidFill>
                  <a:srgbClr val="002060"/>
                </a:solidFill>
                <a:latin typeface="Arial" panose="020B0604020202020204" pitchFamily="34" charset="0"/>
                <a:ea typeface="+mn-lt"/>
                <a:cs typeface="Arial" panose="020B0604020202020204" pitchFamily="34" charset="0"/>
              </a:rPr>
              <a:t>/</a:t>
            </a:r>
            <a:r>
              <a:rPr lang="es-ES" sz="1000" b="1" u="sng" dirty="0" err="1">
                <a:solidFill>
                  <a:srgbClr val="002060"/>
                </a:solidFill>
                <a:latin typeface="Arial" panose="020B0604020202020204" pitchFamily="34" charset="0"/>
                <a:ea typeface="+mn-lt"/>
                <a:cs typeface="Arial" panose="020B0604020202020204" pitchFamily="34" charset="0"/>
              </a:rPr>
              <a:t>viz</a:t>
            </a:r>
            <a:r>
              <a:rPr lang="es-ES" sz="1000" b="1" u="sng" dirty="0">
                <a:solidFill>
                  <a:srgbClr val="002060"/>
                </a:solidFill>
                <a:latin typeface="Arial" panose="020B0604020202020204" pitchFamily="34" charset="0"/>
                <a:ea typeface="+mn-lt"/>
                <a:cs typeface="Arial" panose="020B0604020202020204" pitchFamily="34" charset="0"/>
              </a:rPr>
              <a:t>/consultaAnticorrupcion2018/</a:t>
            </a:r>
            <a:endParaRPr lang="es-ES" sz="1000" b="1" u="sng" dirty="0">
              <a:solidFill>
                <a:srgbClr val="002060"/>
              </a:solidFill>
              <a:latin typeface="Arial" panose="020B0604020202020204" pitchFamily="34" charset="0"/>
              <a:cs typeface="Arial" panose="020B0604020202020204" pitchFamily="34" charset="0"/>
            </a:endParaRPr>
          </a:p>
          <a:p>
            <a:pPr>
              <a:lnSpc>
                <a:spcPct val="100000"/>
              </a:lnSpc>
              <a:spcBef>
                <a:spcPts val="0"/>
              </a:spcBef>
            </a:pPr>
            <a:endParaRPr lang="es-ES" sz="1000" b="1" dirty="0">
              <a:solidFill>
                <a:srgbClr val="002060"/>
              </a:solidFill>
              <a:latin typeface="Arial" panose="020B0604020202020204" pitchFamily="34" charset="0"/>
              <a:cs typeface="Arial" panose="020B0604020202020204" pitchFamily="34" charset="0"/>
            </a:endParaRPr>
          </a:p>
        </p:txBody>
      </p:sp>
      <p:pic>
        <p:nvPicPr>
          <p:cNvPr id="3" name="Imagen 3" descr="Imagen que contiene Logotipo&#10;&#10;Descripción generada automáticamente">
            <a:extLst>
              <a:ext uri="{FF2B5EF4-FFF2-40B4-BE49-F238E27FC236}">
                <a16:creationId xmlns:a16="http://schemas.microsoft.com/office/drawing/2014/main" id="{EA67B2A7-9AD5-4229-B093-18E7052777D7}"/>
              </a:ext>
            </a:extLst>
          </p:cNvPr>
          <p:cNvPicPr>
            <a:picLocks noChangeAspect="1"/>
          </p:cNvPicPr>
          <p:nvPr/>
        </p:nvPicPr>
        <p:blipFill rotWithShape="1">
          <a:blip r:embed="rId7"/>
          <a:srcRect l="14646" t="29730" r="19192" b="27027"/>
          <a:stretch/>
        </p:blipFill>
        <p:spPr>
          <a:xfrm>
            <a:off x="9569460" y="2677169"/>
            <a:ext cx="2133275" cy="554291"/>
          </a:xfrm>
          <a:prstGeom prst="rect">
            <a:avLst/>
          </a:prstGeom>
        </p:spPr>
      </p:pic>
      <p:pic>
        <p:nvPicPr>
          <p:cNvPr id="5" name="Imagen 5">
            <a:extLst>
              <a:ext uri="{FF2B5EF4-FFF2-40B4-BE49-F238E27FC236}">
                <a16:creationId xmlns:a16="http://schemas.microsoft.com/office/drawing/2014/main" id="{F1BAADF7-D145-40D8-85E3-9BA7A09E9105}"/>
              </a:ext>
            </a:extLst>
          </p:cNvPr>
          <p:cNvPicPr>
            <a:picLocks noChangeAspect="1"/>
          </p:cNvPicPr>
          <p:nvPr/>
        </p:nvPicPr>
        <p:blipFill>
          <a:blip r:embed="rId8"/>
          <a:stretch>
            <a:fillRect/>
          </a:stretch>
        </p:blipFill>
        <p:spPr>
          <a:xfrm>
            <a:off x="2841265" y="2086504"/>
            <a:ext cx="2530133" cy="1035498"/>
          </a:xfrm>
          <a:prstGeom prst="rect">
            <a:avLst/>
          </a:prstGeom>
        </p:spPr>
      </p:pic>
      <p:pic>
        <p:nvPicPr>
          <p:cNvPr id="8" name="Imagen 7">
            <a:extLst>
              <a:ext uri="{FF2B5EF4-FFF2-40B4-BE49-F238E27FC236}">
                <a16:creationId xmlns:a16="http://schemas.microsoft.com/office/drawing/2014/main" id="{DDA72DB2-71EA-6140-9ADA-E011E73C0091}"/>
              </a:ext>
            </a:extLst>
          </p:cNvPr>
          <p:cNvPicPr>
            <a:picLocks noChangeAspect="1"/>
          </p:cNvPicPr>
          <p:nvPr/>
        </p:nvPicPr>
        <p:blipFill rotWithShape="1">
          <a:blip r:embed="rId9"/>
          <a:srcRect r="12098"/>
          <a:stretch/>
        </p:blipFill>
        <p:spPr>
          <a:xfrm>
            <a:off x="9569460" y="3256887"/>
            <a:ext cx="2133275" cy="1451191"/>
          </a:xfrm>
          <a:prstGeom prst="rect">
            <a:avLst/>
          </a:prstGeom>
        </p:spPr>
      </p:pic>
      <p:pic>
        <p:nvPicPr>
          <p:cNvPr id="20" name="Imagen 19">
            <a:extLst>
              <a:ext uri="{FF2B5EF4-FFF2-40B4-BE49-F238E27FC236}">
                <a16:creationId xmlns:a16="http://schemas.microsoft.com/office/drawing/2014/main" id="{CF99F2C1-9EFE-434F-81EF-A3AB7DE4AA57}"/>
              </a:ext>
            </a:extLst>
          </p:cNvPr>
          <p:cNvPicPr>
            <a:picLocks noChangeAspect="1"/>
          </p:cNvPicPr>
          <p:nvPr/>
        </p:nvPicPr>
        <p:blipFill>
          <a:blip r:embed="rId10"/>
          <a:stretch>
            <a:fillRect/>
          </a:stretch>
        </p:blipFill>
        <p:spPr>
          <a:xfrm>
            <a:off x="1507708" y="4818998"/>
            <a:ext cx="2406851" cy="756793"/>
          </a:xfrm>
          <a:prstGeom prst="rect">
            <a:avLst/>
          </a:prstGeom>
        </p:spPr>
      </p:pic>
      <p:pic>
        <p:nvPicPr>
          <p:cNvPr id="22" name="Imagen 21">
            <a:extLst>
              <a:ext uri="{FF2B5EF4-FFF2-40B4-BE49-F238E27FC236}">
                <a16:creationId xmlns:a16="http://schemas.microsoft.com/office/drawing/2014/main" id="{CEEEAF45-8DAD-2C4B-A172-02716A4F8BE8}"/>
              </a:ext>
            </a:extLst>
          </p:cNvPr>
          <p:cNvPicPr>
            <a:picLocks noChangeAspect="1"/>
          </p:cNvPicPr>
          <p:nvPr/>
        </p:nvPicPr>
        <p:blipFill>
          <a:blip r:embed="rId11"/>
          <a:stretch>
            <a:fillRect/>
          </a:stretch>
        </p:blipFill>
        <p:spPr>
          <a:xfrm>
            <a:off x="3176485" y="4127418"/>
            <a:ext cx="1835649" cy="718297"/>
          </a:xfrm>
          <a:prstGeom prst="rect">
            <a:avLst/>
          </a:prstGeom>
        </p:spPr>
      </p:pic>
      <p:pic>
        <p:nvPicPr>
          <p:cNvPr id="24" name="Imagen 23">
            <a:extLst>
              <a:ext uri="{FF2B5EF4-FFF2-40B4-BE49-F238E27FC236}">
                <a16:creationId xmlns:a16="http://schemas.microsoft.com/office/drawing/2014/main" id="{81B8BEC7-BB1C-414B-A529-9A7F7CE7440B}"/>
              </a:ext>
            </a:extLst>
          </p:cNvPr>
          <p:cNvPicPr>
            <a:picLocks noChangeAspect="1"/>
          </p:cNvPicPr>
          <p:nvPr/>
        </p:nvPicPr>
        <p:blipFill>
          <a:blip r:embed="rId12"/>
          <a:stretch>
            <a:fillRect/>
          </a:stretch>
        </p:blipFill>
        <p:spPr>
          <a:xfrm>
            <a:off x="3202756" y="3250562"/>
            <a:ext cx="1713257" cy="489502"/>
          </a:xfrm>
          <a:prstGeom prst="rect">
            <a:avLst/>
          </a:prstGeom>
        </p:spPr>
      </p:pic>
      <p:pic>
        <p:nvPicPr>
          <p:cNvPr id="26" name="Gráfico 25">
            <a:extLst>
              <a:ext uri="{FF2B5EF4-FFF2-40B4-BE49-F238E27FC236}">
                <a16:creationId xmlns:a16="http://schemas.microsoft.com/office/drawing/2014/main" id="{EB2BBF8C-76C3-E24D-BA9C-B1183E20B4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203" y="3245342"/>
            <a:ext cx="2503304" cy="600793"/>
          </a:xfrm>
          <a:prstGeom prst="rect">
            <a:avLst/>
          </a:prstGeom>
        </p:spPr>
      </p:pic>
      <p:pic>
        <p:nvPicPr>
          <p:cNvPr id="27" name="Imagen 26">
            <a:extLst>
              <a:ext uri="{FF2B5EF4-FFF2-40B4-BE49-F238E27FC236}">
                <a16:creationId xmlns:a16="http://schemas.microsoft.com/office/drawing/2014/main" id="{2A662F48-091B-8040-814C-BA8B0DBD431D}"/>
              </a:ext>
            </a:extLst>
          </p:cNvPr>
          <p:cNvPicPr>
            <a:picLocks noChangeAspect="1"/>
          </p:cNvPicPr>
          <p:nvPr/>
        </p:nvPicPr>
        <p:blipFill>
          <a:blip r:embed="rId11"/>
          <a:stretch>
            <a:fillRect/>
          </a:stretch>
        </p:blipFill>
        <p:spPr>
          <a:xfrm>
            <a:off x="6284338" y="3827444"/>
            <a:ext cx="1969268" cy="770583"/>
          </a:xfrm>
          <a:prstGeom prst="rect">
            <a:avLst/>
          </a:prstGeom>
        </p:spPr>
      </p:pic>
      <p:pic>
        <p:nvPicPr>
          <p:cNvPr id="28" name="Imagen 27">
            <a:extLst>
              <a:ext uri="{FF2B5EF4-FFF2-40B4-BE49-F238E27FC236}">
                <a16:creationId xmlns:a16="http://schemas.microsoft.com/office/drawing/2014/main" id="{D197C2BD-C0F5-B148-ADCF-1EBED574048C}"/>
              </a:ext>
            </a:extLst>
          </p:cNvPr>
          <p:cNvPicPr>
            <a:picLocks noChangeAspect="1"/>
          </p:cNvPicPr>
          <p:nvPr/>
        </p:nvPicPr>
        <p:blipFill>
          <a:blip r:embed="rId10"/>
          <a:stretch>
            <a:fillRect/>
          </a:stretch>
        </p:blipFill>
        <p:spPr>
          <a:xfrm>
            <a:off x="5883257" y="4540294"/>
            <a:ext cx="2582049" cy="811881"/>
          </a:xfrm>
          <a:prstGeom prst="rect">
            <a:avLst/>
          </a:prstGeom>
        </p:spPr>
      </p:pic>
      <p:sp>
        <p:nvSpPr>
          <p:cNvPr id="29" name="Rectángulo 28">
            <a:extLst>
              <a:ext uri="{FF2B5EF4-FFF2-40B4-BE49-F238E27FC236}">
                <a16:creationId xmlns:a16="http://schemas.microsoft.com/office/drawing/2014/main" id="{5B9AA7A1-0BDB-AF4E-8C30-C5A3BFE95BF4}"/>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18AF5EB2-44C2-C942-88A4-31907C76169D}"/>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a:extLst>
              <a:ext uri="{FF2B5EF4-FFF2-40B4-BE49-F238E27FC236}">
                <a16:creationId xmlns:a16="http://schemas.microsoft.com/office/drawing/2014/main" id="{3E5DD172-22BC-0045-8C91-D3A17913E607}"/>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Herramientas Visualización</a:t>
            </a:r>
          </a:p>
        </p:txBody>
      </p:sp>
      <p:sp>
        <p:nvSpPr>
          <p:cNvPr id="32" name="Rectángulo 31">
            <a:extLst>
              <a:ext uri="{FF2B5EF4-FFF2-40B4-BE49-F238E27FC236}">
                <a16:creationId xmlns:a16="http://schemas.microsoft.com/office/drawing/2014/main" id="{CCD41C00-51E8-224A-9425-4D592BED59BD}"/>
              </a:ext>
            </a:extLst>
          </p:cNvPr>
          <p:cNvSpPr/>
          <p:nvPr/>
        </p:nvSpPr>
        <p:spPr>
          <a:xfrm>
            <a:off x="5592928"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954DB833-4CF7-2B4B-A62A-A10E79025041}"/>
              </a:ext>
            </a:extLst>
          </p:cNvPr>
          <p:cNvSpPr/>
          <p:nvPr/>
        </p:nvSpPr>
        <p:spPr>
          <a:xfrm>
            <a:off x="8940645"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105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2"/>
              </a:rPr>
              <a:t>¿Qué aprendiste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C3639CB2-04A9-C5DD-229B-247F30AA5901}"/>
              </a:ext>
            </a:extLst>
          </p:cNvPr>
          <p:cNvSpPr txBox="1"/>
          <p:nvPr/>
        </p:nvSpPr>
        <p:spPr>
          <a:xfrm>
            <a:off x="1678765" y="6098522"/>
            <a:ext cx="8834470" cy="369332"/>
          </a:xfrm>
          <a:prstGeom prst="rect">
            <a:avLst/>
          </a:prstGeom>
          <a:noFill/>
        </p:spPr>
        <p:txBody>
          <a:bodyPr wrap="none" rtlCol="0">
            <a:spAutoFit/>
          </a:bodyPr>
          <a:lstStyle/>
          <a:p>
            <a:r>
              <a:rPr lang="en-US" dirty="0">
                <a:hlinkClick r:id="rId2" tooltip="Dirección URL original: https://view.genial.ly/6284e4d427b8ef0011b5159e/interactive-content-quiz-ruleta-genial. Haga clic o pulse si confía en este vínculo."/>
              </a:rPr>
              <a:t>https://view.genial.ly/6284e4d427b8ef0011b5159e/interactive-content-quiz-ruleta-genial</a:t>
            </a:r>
            <a:r>
              <a:rPr lang="en-US" dirty="0"/>
              <a:t> </a:t>
            </a:r>
            <a:endParaRPr lang="en-CO" dirty="0"/>
          </a:p>
        </p:txBody>
      </p:sp>
    </p:spTree>
    <p:extLst>
      <p:ext uri="{BB962C8B-B14F-4D97-AF65-F5344CB8AC3E}">
        <p14:creationId xmlns:p14="http://schemas.microsoft.com/office/powerpoint/2010/main" val="4062157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8ECDCB9-CC58-40EB-A4B5-5748E5A11FC3}"/>
              </a:ext>
            </a:extLst>
          </p:cNvPr>
          <p:cNvSpPr txBox="1"/>
          <p:nvPr/>
        </p:nvSpPr>
        <p:spPr>
          <a:xfrm>
            <a:off x="5741289" y="533192"/>
            <a:ext cx="6083808" cy="5216813"/>
          </a:xfrm>
          <a:prstGeom prst="rect">
            <a:avLst/>
          </a:prstGeom>
          <a:noFill/>
        </p:spPr>
        <p:txBody>
          <a:bodyPr wrap="square">
            <a:spAutoFit/>
          </a:bodyPr>
          <a:lstStyle/>
          <a:p>
            <a:pPr algn="just">
              <a:spcAft>
                <a:spcPts val="600"/>
              </a:spcAft>
            </a:pPr>
            <a:r>
              <a:rPr lang="es-CO" sz="1600" b="1" dirty="0">
                <a:solidFill>
                  <a:schemeClr val="tx2"/>
                </a:solidFill>
                <a:latin typeface="Arial" panose="020B0604020202020204" pitchFamily="34" charset="0"/>
                <a:cs typeface="Arial" panose="020B0604020202020204" pitchFamily="34" charset="0"/>
              </a:rPr>
              <a:t>Para conocer más de nuestros datos e investigaciones, te invitamos </a:t>
            </a:r>
            <a:r>
              <a:rPr lang="es-CO" sz="1600" b="1">
                <a:solidFill>
                  <a:schemeClr val="tx2"/>
                </a:solidFill>
                <a:latin typeface="Arial" panose="020B0604020202020204" pitchFamily="34" charset="0"/>
                <a:cs typeface="Arial" panose="020B0604020202020204" pitchFamily="34" charset="0"/>
              </a:rPr>
              <a:t>a visitar </a:t>
            </a:r>
            <a:r>
              <a:rPr lang="es-CO" sz="1600" b="1" dirty="0">
                <a:solidFill>
                  <a:schemeClr val="tx2"/>
                </a:solidFill>
                <a:latin typeface="Arial" panose="020B0604020202020204" pitchFamily="34" charset="0"/>
                <a:cs typeface="Arial" panose="020B0604020202020204" pitchFamily="34" charset="0"/>
                <a:hlinkClick r:id="rId2"/>
              </a:rPr>
              <a:t>https://www.icbf.gov.co/bienestar/observatorio-bienestar-ninez</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Para acceder a los datos abiertos publicados por el ICBF puedes hacer uso de cualquiera de estos enlaces</a:t>
            </a: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3"/>
              </a:rPr>
              <a:t>https://www.icbf.gov.co/transparencia-y-acceso-informacion-publica/que-son-datos-abiertos</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4"/>
              </a:rPr>
              <a:t>https://www.datos.gov.co/browse?Informaci%C3%B3n-de-la-Entidad_Nombre-de-la-Entidad=Instituto+Colombiano+de+Bienestar+Familiar&amp;q=ICBF</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Inquietudes, sugerencias y peticiones escríbenos al correo</a:t>
            </a: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5"/>
              </a:rPr>
              <a:t>Analítica.institucional@icbf.gov.co</a:t>
            </a:r>
            <a:endParaRPr lang="es-CO" sz="1600" b="1" dirty="0">
              <a:solidFill>
                <a:schemeClr val="tx2"/>
              </a:solidFill>
              <a:latin typeface="Arial" panose="020B0604020202020204" pitchFamily="34" charset="0"/>
              <a:cs typeface="Arial" panose="020B0604020202020204" pitchFamily="34" charset="0"/>
            </a:endParaRPr>
          </a:p>
        </p:txBody>
      </p:sp>
      <p:pic>
        <p:nvPicPr>
          <p:cNvPr id="9" name="Imagen 8" descr="Interfaz de usuario gráfica&#10;&#10;Descripción generada automáticamente">
            <a:extLst>
              <a:ext uri="{FF2B5EF4-FFF2-40B4-BE49-F238E27FC236}">
                <a16:creationId xmlns:a16="http://schemas.microsoft.com/office/drawing/2014/main" id="{C89BF43B-CCC5-4C0C-B35D-0316B4856AF9}"/>
              </a:ext>
            </a:extLst>
          </p:cNvPr>
          <p:cNvPicPr>
            <a:picLocks noChangeAspect="1"/>
          </p:cNvPicPr>
          <p:nvPr/>
        </p:nvPicPr>
        <p:blipFill>
          <a:blip r:embed="rId6"/>
          <a:stretch>
            <a:fillRect/>
          </a:stretch>
        </p:blipFill>
        <p:spPr>
          <a:xfrm>
            <a:off x="221932" y="1332437"/>
            <a:ext cx="5313235" cy="3761054"/>
          </a:xfrm>
          <a:prstGeom prst="rect">
            <a:avLst/>
          </a:prstGeom>
        </p:spPr>
      </p:pic>
      <p:sp>
        <p:nvSpPr>
          <p:cNvPr id="10" name="CuadroTexto 9">
            <a:extLst>
              <a:ext uri="{FF2B5EF4-FFF2-40B4-BE49-F238E27FC236}">
                <a16:creationId xmlns:a16="http://schemas.microsoft.com/office/drawing/2014/main" id="{C884572C-9CA2-4AA5-AAEF-458CB22D2182}"/>
              </a:ext>
            </a:extLst>
          </p:cNvPr>
          <p:cNvSpPr txBox="1"/>
          <p:nvPr/>
        </p:nvSpPr>
        <p:spPr>
          <a:xfrm>
            <a:off x="101154" y="5105490"/>
            <a:ext cx="1943161" cy="261610"/>
          </a:xfrm>
          <a:prstGeom prst="rect">
            <a:avLst/>
          </a:prstGeom>
          <a:noFill/>
        </p:spPr>
        <p:txBody>
          <a:bodyPr wrap="none" rtlCol="0">
            <a:spAutoFit/>
          </a:bodyPr>
          <a:lstStyle/>
          <a:p>
            <a:r>
              <a:rPr lang="es-ES" sz="1100" dirty="0"/>
              <a:t>Fuente: https://blogs.sas.com/</a:t>
            </a:r>
            <a:endParaRPr lang="es-CO" sz="1100" dirty="0"/>
          </a:p>
        </p:txBody>
      </p:sp>
    </p:spTree>
    <p:extLst>
      <p:ext uri="{BB962C8B-B14F-4D97-AF65-F5344CB8AC3E}">
        <p14:creationId xmlns:p14="http://schemas.microsoft.com/office/powerpoint/2010/main" val="16263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3"/>
              </a:rPr>
              <a:t>¿Qué sabes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A2FD8D65-DC90-8CFC-E124-F95E20FE7219}"/>
              </a:ext>
            </a:extLst>
          </p:cNvPr>
          <p:cNvSpPr txBox="1"/>
          <p:nvPr/>
        </p:nvSpPr>
        <p:spPr>
          <a:xfrm>
            <a:off x="1796938" y="6045154"/>
            <a:ext cx="8598123" cy="369332"/>
          </a:xfrm>
          <a:prstGeom prst="rect">
            <a:avLst/>
          </a:prstGeom>
          <a:noFill/>
        </p:spPr>
        <p:txBody>
          <a:bodyPr wrap="none" rtlCol="0">
            <a:spAutoFit/>
          </a:bodyPr>
          <a:lstStyle/>
          <a:p>
            <a:r>
              <a:rPr lang="en-US" dirty="0">
                <a:hlinkClick r:id="rId3" tooltip="Dirección URL original: https://view.genial.ly/6284e1964218710018f274ad/interactive-content-quiz-ruleta-genial. Haga clic o pulse si confía en este vínculo."/>
              </a:rPr>
              <a:t>https://view.genial.ly/6284e1964218710018f274ad/interactive-content-quiz-ruleta-genial</a:t>
            </a:r>
            <a:endParaRPr lang="en-CO" dirty="0"/>
          </a:p>
        </p:txBody>
      </p:sp>
    </p:spTree>
    <p:extLst>
      <p:ext uri="{BB962C8B-B14F-4D97-AF65-F5344CB8AC3E}">
        <p14:creationId xmlns:p14="http://schemas.microsoft.com/office/powerpoint/2010/main" val="2996017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6506306" y="3105835"/>
            <a:ext cx="4125415" cy="323165"/>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500" b="0" i="0" u="none" strike="noStrike" kern="1200" cap="none" spc="0" normalizeH="0" baseline="0" noProof="0" dirty="0">
                <a:ln>
                  <a:noFill/>
                </a:ln>
                <a:solidFill>
                  <a:srgbClr val="002060"/>
                </a:solidFill>
                <a:effectLst/>
                <a:uLnTx/>
                <a:uFillTx/>
                <a:latin typeface="Arial"/>
                <a:ea typeface="+mn-ea"/>
                <a:cs typeface="Arial"/>
                <a:hlinkClick r:id="rId4">
                  <a:extLst>
                    <a:ext uri="{A12FA001-AC4F-418D-AE19-62706E023703}">
                      <ahyp:hlinkClr xmlns:ahyp="http://schemas.microsoft.com/office/drawing/2018/hyperlinkcolor" val="tx"/>
                    </a:ext>
                  </a:extLst>
                </a:hlinkClick>
              </a:rPr>
              <a:t>analitica.institucional@icbf.gov.co</a:t>
            </a:r>
            <a:endParaRPr kumimoji="0" lang="es-CO" sz="1500" b="0" i="0" u="none" strike="noStrike" kern="1200" cap="none" spc="0" normalizeH="0" baseline="0" noProof="0" dirty="0">
              <a:ln>
                <a:noFill/>
              </a:ln>
              <a:solidFill>
                <a:srgbClr val="002060"/>
              </a:solidFill>
              <a:effectLst/>
              <a:uLnTx/>
              <a:uFillTx/>
              <a:latin typeface="Arial"/>
              <a:ea typeface="+mn-ea"/>
              <a:cs typeface="Arial"/>
            </a:endParaRPr>
          </a:p>
        </p:txBody>
      </p:sp>
      <p:sp>
        <p:nvSpPr>
          <p:cNvPr id="2" name="Rectángulo 1">
            <a:extLst>
              <a:ext uri="{FF2B5EF4-FFF2-40B4-BE49-F238E27FC236}">
                <a16:creationId xmlns:a16="http://schemas.microsoft.com/office/drawing/2014/main" id="{00167B95-9937-1F4E-89D2-54487B2A8280}"/>
              </a:ext>
            </a:extLst>
          </p:cNvPr>
          <p:cNvSpPr/>
          <p:nvPr/>
        </p:nvSpPr>
        <p:spPr>
          <a:xfrm>
            <a:off x="5083709" y="2367171"/>
            <a:ext cx="6561413" cy="861774"/>
          </a:xfrm>
          <a:prstGeom prst="rect">
            <a:avLst/>
          </a:prstGeom>
        </p:spPr>
        <p:txBody>
          <a:bodyPr wrap="none">
            <a:spAutoFit/>
          </a:bodyPr>
          <a:lstStyle/>
          <a:p>
            <a:pPr lvl="0" algn="ctr">
              <a:defRPr/>
            </a:pPr>
            <a:r>
              <a:rPr lang="es-CO" sz="5000" b="1" dirty="0">
                <a:solidFill>
                  <a:srgbClr val="002060"/>
                </a:solidFill>
                <a:latin typeface="Arial"/>
                <a:cs typeface="Arial"/>
              </a:rPr>
              <a:t>¡MUCHAS GRACIAS!</a:t>
            </a:r>
          </a:p>
        </p:txBody>
      </p:sp>
      <p:pic>
        <p:nvPicPr>
          <p:cNvPr id="4" name="Imagen 3">
            <a:extLst>
              <a:ext uri="{FF2B5EF4-FFF2-40B4-BE49-F238E27FC236}">
                <a16:creationId xmlns:a16="http://schemas.microsoft.com/office/drawing/2014/main" id="{3F10C40F-0994-7848-9442-C3A10AD18D4B}"/>
              </a:ext>
            </a:extLst>
          </p:cNvPr>
          <p:cNvPicPr>
            <a:picLocks noChangeAspect="1"/>
          </p:cNvPicPr>
          <p:nvPr/>
        </p:nvPicPr>
        <p:blipFill>
          <a:blip r:embed="rId5"/>
          <a:stretch>
            <a:fillRect/>
          </a:stretch>
        </p:blipFill>
        <p:spPr>
          <a:xfrm>
            <a:off x="5720592" y="4165790"/>
            <a:ext cx="3426897" cy="861774"/>
          </a:xfrm>
          <a:prstGeom prst="rect">
            <a:avLst/>
          </a:prstGeom>
        </p:spPr>
      </p:pic>
      <p:sp>
        <p:nvSpPr>
          <p:cNvPr id="5" name="Rectángulo 4">
            <a:extLst>
              <a:ext uri="{FF2B5EF4-FFF2-40B4-BE49-F238E27FC236}">
                <a16:creationId xmlns:a16="http://schemas.microsoft.com/office/drawing/2014/main" id="{B0EEA72E-2CBB-E747-BE11-C7A2D0D886C7}"/>
              </a:ext>
            </a:extLst>
          </p:cNvPr>
          <p:cNvSpPr/>
          <p:nvPr/>
        </p:nvSpPr>
        <p:spPr>
          <a:xfrm>
            <a:off x="5730767" y="5027563"/>
            <a:ext cx="3421116" cy="215444"/>
          </a:xfrm>
          <a:prstGeom prst="rect">
            <a:avLst/>
          </a:prstGeom>
          <a:solidFill>
            <a:srgbClr val="92D050"/>
          </a:solidFill>
        </p:spPr>
        <p:txBody>
          <a:bodyPr wrap="square">
            <a:spAutoFit/>
          </a:bodyPr>
          <a:lstStyle/>
          <a:p>
            <a:pPr lvl="0" algn="ctr">
              <a:defRPr/>
            </a:pPr>
            <a:r>
              <a:rPr lang="es-MX" sz="800" b="1" dirty="0">
                <a:solidFill>
                  <a:schemeClr val="bg1"/>
                </a:solidFill>
                <a:latin typeface="Century Gothic" panose="020B0502020202020204" pitchFamily="34" charset="0"/>
                <a:cs typeface="Arial" panose="020B0604020202020204" pitchFamily="34" charset="0"/>
              </a:rPr>
              <a:t>DIRECCIÓN DE PLANEACIÓN Y CONTROL DE GESTIÓN</a:t>
            </a:r>
          </a:p>
        </p:txBody>
      </p:sp>
    </p:spTree>
    <p:extLst>
      <p:ext uri="{BB962C8B-B14F-4D97-AF65-F5344CB8AC3E}">
        <p14:creationId xmlns:p14="http://schemas.microsoft.com/office/powerpoint/2010/main" val="196657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1F3DF0-914D-4947-BB36-897336E67283}"/>
              </a:ext>
            </a:extLst>
          </p:cNvPr>
          <p:cNvSpPr/>
          <p:nvPr/>
        </p:nvSpPr>
        <p:spPr>
          <a:xfrm>
            <a:off x="0" y="3068810"/>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9F1F94A5-1899-3F48-B343-A09F7EC1A21C}"/>
              </a:ext>
            </a:extLst>
          </p:cNvPr>
          <p:cNvSpPr/>
          <p:nvPr/>
        </p:nvSpPr>
        <p:spPr>
          <a:xfrm>
            <a:off x="3094892" y="2906004"/>
            <a:ext cx="5662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6DF0B7DE-F9F6-D743-9064-AD3D9202E863}"/>
              </a:ext>
            </a:extLst>
          </p:cNvPr>
          <p:cNvSpPr>
            <a:spLocks noChangeArrowheads="1"/>
          </p:cNvSpPr>
          <p:nvPr/>
        </p:nvSpPr>
        <p:spPr bwMode="auto">
          <a:xfrm>
            <a:off x="1458055" y="2779545"/>
            <a:ext cx="90487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CONTEXTO</a:t>
            </a:r>
          </a:p>
        </p:txBody>
      </p:sp>
    </p:spTree>
    <p:extLst>
      <p:ext uri="{BB962C8B-B14F-4D97-AF65-F5344CB8AC3E}">
        <p14:creationId xmlns:p14="http://schemas.microsoft.com/office/powerpoint/2010/main" val="19763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5762621" y="2332306"/>
            <a:ext cx="5548352"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ES" sz="2000" dirty="0">
                <a:solidFill>
                  <a:srgbClr val="002060"/>
                </a:solidFill>
                <a:latin typeface="Arial" panose="020B0604020202020204" pitchFamily="34" charset="0"/>
                <a:cs typeface="Arial" panose="020B0604020202020204" pitchFamily="34" charset="0"/>
              </a:rPr>
              <a:t>Los </a:t>
            </a:r>
            <a:r>
              <a:rPr lang="es-ES" sz="2000" b="1" dirty="0">
                <a:solidFill>
                  <a:srgbClr val="002060"/>
                </a:solidFill>
                <a:latin typeface="Arial" panose="020B0604020202020204" pitchFamily="34" charset="0"/>
                <a:cs typeface="Arial" panose="020B0604020202020204" pitchFamily="34" charset="0"/>
              </a:rPr>
              <a:t>datos</a:t>
            </a:r>
            <a:r>
              <a:rPr lang="es-ES" sz="2000" dirty="0">
                <a:solidFill>
                  <a:srgbClr val="002060"/>
                </a:solidFill>
                <a:latin typeface="Arial" panose="020B0604020202020204" pitchFamily="34" charset="0"/>
                <a:cs typeface="Arial" panose="020B0604020202020204" pitchFamily="34" charset="0"/>
              </a:rPr>
              <a:t> son hechos sin procesar que se recopilan siguiendo unos estándares.</a:t>
            </a:r>
          </a:p>
          <a:p>
            <a:pPr lvl="0" algn="just">
              <a:lnSpc>
                <a:spcPct val="100000"/>
              </a:lnSpc>
              <a:defRPr/>
            </a:pPr>
            <a:r>
              <a:rPr lang="es-MX" sz="2000" dirty="0">
                <a:solidFill>
                  <a:srgbClr val="002060"/>
                </a:solidFill>
                <a:latin typeface="Arial" panose="020B0604020202020204" pitchFamily="34" charset="0"/>
                <a:cs typeface="Arial" panose="020B0604020202020204" pitchFamily="34" charset="0"/>
              </a:rPr>
              <a:t>Sin embargo disponer de datos no genera impactos si no son transformados en </a:t>
            </a:r>
            <a:r>
              <a:rPr lang="es-MX" sz="2000" b="1" dirty="0">
                <a:solidFill>
                  <a:srgbClr val="002060"/>
                </a:solidFill>
                <a:latin typeface="Arial" panose="020B0604020202020204" pitchFamily="34" charset="0"/>
                <a:cs typeface="Arial" panose="020B0604020202020204" pitchFamily="34" charset="0"/>
              </a:rPr>
              <a:t>información</a:t>
            </a:r>
            <a:r>
              <a:rPr lang="es-MX" sz="2000" dirty="0">
                <a:solidFill>
                  <a:srgbClr val="002060"/>
                </a:solidFill>
                <a:latin typeface="Arial" panose="020B0604020202020204" pitchFamily="34" charset="0"/>
                <a:cs typeface="Arial" panose="020B0604020202020204" pitchFamily="34" charset="0"/>
              </a:rPr>
              <a:t> que nos permite entender lo que se está midiendo (</a:t>
            </a:r>
            <a:r>
              <a:rPr lang="es-MX" sz="2000" b="1" dirty="0">
                <a:solidFill>
                  <a:srgbClr val="002060"/>
                </a:solidFill>
                <a:latin typeface="Arial" panose="020B0604020202020204" pitchFamily="34" charset="0"/>
                <a:cs typeface="Arial" panose="020B0604020202020204" pitchFamily="34" charset="0"/>
              </a:rPr>
              <a:t>conocimiento</a:t>
            </a:r>
            <a:r>
              <a:rPr lang="es-MX" sz="2000" dirty="0">
                <a:solidFill>
                  <a:srgbClr val="002060"/>
                </a:solidFill>
                <a:latin typeface="Arial" panose="020B0604020202020204" pitchFamily="34" charset="0"/>
                <a:cs typeface="Arial" panose="020B0604020202020204" pitchFamily="34" charset="0"/>
              </a:rPr>
              <a:t>) y generar acciones estratégicas (</a:t>
            </a:r>
            <a:r>
              <a:rPr lang="es-MX" sz="2000" b="1" dirty="0" err="1">
                <a:solidFill>
                  <a:srgbClr val="002060"/>
                </a:solidFill>
                <a:latin typeface="Arial" panose="020B0604020202020204" pitchFamily="34" charset="0"/>
                <a:cs typeface="Arial" panose="020B0604020202020204" pitchFamily="34" charset="0"/>
              </a:rPr>
              <a:t>insights</a:t>
            </a:r>
            <a:r>
              <a:rPr lang="es-MX" sz="2000" dirty="0">
                <a:solidFill>
                  <a:srgbClr val="002060"/>
                </a:solidFill>
                <a:latin typeface="Arial" panose="020B0604020202020204" pitchFamily="34" charset="0"/>
                <a:cs typeface="Arial" panose="020B0604020202020204" pitchFamily="34" charset="0"/>
              </a:rPr>
              <a:t>).</a:t>
            </a:r>
            <a:endParaRPr lang="es-ES" sz="2000" dirty="0">
              <a:solidFill>
                <a:srgbClr val="00206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¿Por qué es importante el análisis de datos?</a:t>
            </a:r>
          </a:p>
        </p:txBody>
      </p:sp>
      <p:pic>
        <p:nvPicPr>
          <p:cNvPr id="7" name="Imagen 6" descr="Diagrama&#10;&#10;Descripción generada automáticamente">
            <a:extLst>
              <a:ext uri="{FF2B5EF4-FFF2-40B4-BE49-F238E27FC236}">
                <a16:creationId xmlns:a16="http://schemas.microsoft.com/office/drawing/2014/main" id="{AF3E7636-6257-48A5-BC1C-2803A6C7681D}"/>
              </a:ext>
            </a:extLst>
          </p:cNvPr>
          <p:cNvPicPr>
            <a:picLocks noChangeAspect="1"/>
          </p:cNvPicPr>
          <p:nvPr/>
        </p:nvPicPr>
        <p:blipFill>
          <a:blip r:embed="rId2"/>
          <a:stretch>
            <a:fillRect/>
          </a:stretch>
        </p:blipFill>
        <p:spPr>
          <a:xfrm>
            <a:off x="332816" y="1599753"/>
            <a:ext cx="5120055" cy="5120055"/>
          </a:xfrm>
          <a:prstGeom prst="rect">
            <a:avLst/>
          </a:prstGeom>
        </p:spPr>
      </p:pic>
    </p:spTree>
    <p:extLst>
      <p:ext uri="{BB962C8B-B14F-4D97-AF65-F5344CB8AC3E}">
        <p14:creationId xmlns:p14="http://schemas.microsoft.com/office/powerpoint/2010/main" val="16275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4404945" y="2094048"/>
            <a:ext cx="7019951"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MX" sz="1600" dirty="0">
                <a:solidFill>
                  <a:srgbClr val="002060"/>
                </a:solidFill>
                <a:latin typeface="Arial" panose="020B0604020202020204" pitchFamily="34" charset="0"/>
                <a:cs typeface="Arial" panose="020B0604020202020204" pitchFamily="34" charset="0"/>
              </a:rPr>
              <a:t>Los datos abiertos son </a:t>
            </a:r>
            <a:r>
              <a:rPr lang="es-MX" sz="1600" b="1" dirty="0">
                <a:solidFill>
                  <a:srgbClr val="002060"/>
                </a:solidFill>
                <a:latin typeface="Arial" panose="020B0604020202020204" pitchFamily="34" charset="0"/>
                <a:cs typeface="Arial" panose="020B0604020202020204" pitchFamily="34" charset="0"/>
              </a:rPr>
              <a:t>información pública dispuesta en formatos que permiten su uso y reutilización bajo licencia abierta y sin restricciones legales </a:t>
            </a:r>
            <a:r>
              <a:rPr lang="es-MX" sz="1600" dirty="0">
                <a:solidFill>
                  <a:srgbClr val="002060"/>
                </a:solidFill>
                <a:latin typeface="Arial" panose="020B0604020202020204" pitchFamily="34" charset="0"/>
                <a:cs typeface="Arial" panose="020B0604020202020204" pitchFamily="34" charset="0"/>
              </a:rPr>
              <a:t>para su aprovechamiento. En Colombia, la </a:t>
            </a:r>
            <a:r>
              <a:rPr lang="es-MX" sz="1600" b="1" dirty="0">
                <a:solidFill>
                  <a:srgbClr val="002060"/>
                </a:solidFill>
                <a:latin typeface="Arial" panose="020B0604020202020204" pitchFamily="34" charset="0"/>
                <a:cs typeface="Arial" panose="020B0604020202020204" pitchFamily="34" charset="0"/>
              </a:rPr>
              <a:t>Ley 1712 de 2014 </a:t>
            </a:r>
            <a:r>
              <a:rPr lang="es-MX" sz="1600" dirty="0">
                <a:solidFill>
                  <a:srgbClr val="002060"/>
                </a:solidFill>
                <a:latin typeface="Arial" panose="020B0604020202020204" pitchFamily="34" charset="0"/>
                <a:cs typeface="Arial" panose="020B0604020202020204" pitchFamily="34" charset="0"/>
              </a:rPr>
              <a:t>sobre Transparencia y Derecho de Acceso a la Información Pública Nacional, define los datos abiertos en el numeral sexto como "todos </a:t>
            </a:r>
            <a:r>
              <a:rPr lang="es-MX" sz="1600" b="1" dirty="0">
                <a:solidFill>
                  <a:srgbClr val="002060"/>
                </a:solidFill>
                <a:latin typeface="Arial" panose="020B0604020202020204" pitchFamily="34" charset="0"/>
                <a:cs typeface="Arial" panose="020B0604020202020204" pitchFamily="34" charset="0"/>
              </a:rPr>
              <a:t>aquellos datos primarios o sin procesar, que se encuentran en formatos estándar e interoperables que facilitan su acceso y reutilización</a:t>
            </a:r>
            <a:r>
              <a:rPr lang="es-MX" sz="1600" dirty="0">
                <a:solidFill>
                  <a:srgbClr val="002060"/>
                </a:solidFill>
                <a:latin typeface="Arial" panose="020B0604020202020204" pitchFamily="34" charset="0"/>
                <a:cs typeface="Arial" panose="020B0604020202020204" pitchFamily="34" charset="0"/>
              </a:rPr>
              <a:t>, los cuales están bajo la custodia de las entidades públicas o privadas que cumplen con funciones públicas y que son puestos a disposición de cualquier ciudadano, de forma libre y sin restricciones, con el fin de que terceros puedan reutilizarlos y crear servicios derivados de los mismos".</a:t>
            </a:r>
          </a:p>
        </p:txBody>
      </p:sp>
      <p:grpSp>
        <p:nvGrpSpPr>
          <p:cNvPr id="3" name="Grupo 2">
            <a:extLst>
              <a:ext uri="{FF2B5EF4-FFF2-40B4-BE49-F238E27FC236}">
                <a16:creationId xmlns:a16="http://schemas.microsoft.com/office/drawing/2014/main" id="{6908667C-F7D6-4D60-B97F-12E932129657}"/>
              </a:ext>
            </a:extLst>
          </p:cNvPr>
          <p:cNvGrpSpPr/>
          <p:nvPr/>
        </p:nvGrpSpPr>
        <p:grpSpPr>
          <a:xfrm>
            <a:off x="687973" y="1846383"/>
            <a:ext cx="2991757" cy="3525103"/>
            <a:chOff x="-77143" y="1117410"/>
            <a:chExt cx="4029950" cy="4894906"/>
          </a:xfrm>
        </p:grpSpPr>
        <p:pic>
          <p:nvPicPr>
            <p:cNvPr id="4" name="Picture 2" descr="Los archivos: tipos, extensiones y programas para su uso [Junio 2021]">
              <a:extLst>
                <a:ext uri="{FF2B5EF4-FFF2-40B4-BE49-F238E27FC236}">
                  <a16:creationId xmlns:a16="http://schemas.microsoft.com/office/drawing/2014/main" id="{190F9D7B-49F1-43D2-8943-E47DD2F42A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04" r="20162"/>
            <a:stretch/>
          </p:blipFill>
          <p:spPr bwMode="auto">
            <a:xfrm>
              <a:off x="-77143" y="1117410"/>
              <a:ext cx="4029950" cy="488473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F43C0CB-5F6F-4AAF-B892-4545A6E4F886}"/>
                </a:ext>
              </a:extLst>
            </p:cNvPr>
            <p:cNvSpPr/>
            <p:nvPr/>
          </p:nvSpPr>
          <p:spPr>
            <a:xfrm>
              <a:off x="-77143" y="5725142"/>
              <a:ext cx="3036693" cy="287174"/>
            </a:xfrm>
            <a:prstGeom prst="rect">
              <a:avLst/>
            </a:prstGeom>
          </p:spPr>
          <p:txBody>
            <a:bodyPr wrap="square">
              <a:spAutoFit/>
            </a:bodyPr>
            <a:lstStyle/>
            <a:p>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3"/>
                </a:rPr>
                <a:t>https://bit.ly/3cpAy35</a:t>
              </a:r>
              <a:r>
                <a:rPr lang="es-CO" sz="900" b="1" dirty="0">
                  <a:latin typeface="Arial" panose="020B0604020202020204" pitchFamily="34" charset="0"/>
                  <a:cs typeface="Arial" panose="020B0604020202020204" pitchFamily="34" charset="0"/>
                </a:rPr>
                <a:t> </a:t>
              </a:r>
            </a:p>
          </p:txBody>
        </p:sp>
      </p:gr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165536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CD7035D-63EB-45B9-BF1D-4F5B8F5780DA}"/>
              </a:ext>
            </a:extLst>
          </p:cNvPr>
          <p:cNvPicPr>
            <a:picLocks noChangeAspect="1"/>
          </p:cNvPicPr>
          <p:nvPr/>
        </p:nvPicPr>
        <p:blipFill rotWithShape="1">
          <a:blip r:embed="rId2">
            <a:extLst>
              <a:ext uri="{28A0092B-C50C-407E-A947-70E740481C1C}">
                <a14:useLocalDpi xmlns:a14="http://schemas.microsoft.com/office/drawing/2010/main" val="0"/>
              </a:ext>
            </a:extLst>
          </a:blip>
          <a:srcRect l="6893" r="4019" b="13680"/>
          <a:stretch/>
        </p:blipFill>
        <p:spPr>
          <a:xfrm>
            <a:off x="1476633" y="1409776"/>
            <a:ext cx="8810364" cy="3811025"/>
          </a:xfrm>
          <a:prstGeom prst="rect">
            <a:avLst/>
          </a:prstGeom>
        </p:spPr>
      </p:pic>
      <p:sp>
        <p:nvSpPr>
          <p:cNvPr id="9" name="Rectángulo 8">
            <a:extLst>
              <a:ext uri="{FF2B5EF4-FFF2-40B4-BE49-F238E27FC236}">
                <a16:creationId xmlns:a16="http://schemas.microsoft.com/office/drawing/2014/main" id="{0F8ACE15-B47B-4368-9439-7D5383DE2E66}"/>
              </a:ext>
            </a:extLst>
          </p:cNvPr>
          <p:cNvSpPr/>
          <p:nvPr/>
        </p:nvSpPr>
        <p:spPr>
          <a:xfrm>
            <a:off x="1759692" y="4908887"/>
            <a:ext cx="3036693" cy="230832"/>
          </a:xfrm>
          <a:prstGeom prst="rect">
            <a:avLst/>
          </a:prstGeom>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Fuente: </a:t>
            </a:r>
            <a:r>
              <a:rPr lang="es-CO" sz="900" b="1" dirty="0" err="1">
                <a:solidFill>
                  <a:srgbClr val="002060"/>
                </a:solidFill>
                <a:latin typeface="Arial" panose="020B0604020202020204" pitchFamily="34" charset="0"/>
                <a:cs typeface="Arial" panose="020B0604020202020204" pitchFamily="34" charset="0"/>
              </a:rPr>
              <a:t>MinTIC</a:t>
            </a:r>
            <a:endParaRPr lang="es-CO" sz="9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C621FCC3-52D4-A440-8054-F3F00F373F56}"/>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6C7C646-5B8B-E940-BA3D-5AB88B4D90BB}"/>
              </a:ext>
            </a:extLst>
          </p:cNvPr>
          <p:cNvSpPr/>
          <p:nvPr/>
        </p:nvSpPr>
        <p:spPr>
          <a:xfrm>
            <a:off x="1476633" y="327180"/>
            <a:ext cx="881036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12BFDA7E-C46E-DA4C-8966-D5B8480468DE}"/>
              </a:ext>
            </a:extLst>
          </p:cNvPr>
          <p:cNvSpPr>
            <a:spLocks noChangeArrowheads="1"/>
          </p:cNvSpPr>
          <p:nvPr/>
        </p:nvSpPr>
        <p:spPr bwMode="auto">
          <a:xfrm>
            <a:off x="1476633" y="296688"/>
            <a:ext cx="88103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324528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F8ACE15-B47B-4368-9439-7D5383DE2E66}"/>
              </a:ext>
            </a:extLst>
          </p:cNvPr>
          <p:cNvSpPr/>
          <p:nvPr/>
        </p:nvSpPr>
        <p:spPr>
          <a:xfrm>
            <a:off x="1776585" y="6059414"/>
            <a:ext cx="8413700" cy="230832"/>
          </a:xfrm>
          <a:prstGeom prst="rect">
            <a:avLst/>
          </a:prstGeom>
        </p:spPr>
        <p:txBody>
          <a:bodyPr wrap="square">
            <a:spAutoFit/>
          </a:bodyPr>
          <a:lstStyle/>
          <a:p>
            <a:pPr algn="ctr"/>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2"/>
              </a:rPr>
              <a:t>https://www.datos.gov.co/Inclusi-n-Social-y-Reconciliaci-n/Caracterizaci-n-de-Beneficiarios-de-las-Modalidade/g58z-k6f6/data</a:t>
            </a:r>
            <a:r>
              <a:rPr lang="es-CO" sz="900" b="1" dirty="0">
                <a:latin typeface="Arial" panose="020B0604020202020204" pitchFamily="34" charset="0"/>
                <a:cs typeface="Arial" panose="020B0604020202020204" pitchFamily="34" charset="0"/>
              </a:rPr>
              <a:t> </a:t>
            </a:r>
          </a:p>
        </p:txBody>
      </p:sp>
      <p:pic>
        <p:nvPicPr>
          <p:cNvPr id="4" name="Imagen 3">
            <a:extLst>
              <a:ext uri="{FF2B5EF4-FFF2-40B4-BE49-F238E27FC236}">
                <a16:creationId xmlns:a16="http://schemas.microsoft.com/office/drawing/2014/main" id="{2FF963D1-53DF-451D-9864-DC7D3B85A034}"/>
              </a:ext>
            </a:extLst>
          </p:cNvPr>
          <p:cNvPicPr>
            <a:picLocks noChangeAspect="1"/>
          </p:cNvPicPr>
          <p:nvPr/>
        </p:nvPicPr>
        <p:blipFill>
          <a:blip r:embed="rId3"/>
          <a:stretch>
            <a:fillRect/>
          </a:stretch>
        </p:blipFill>
        <p:spPr>
          <a:xfrm>
            <a:off x="1776585" y="1329017"/>
            <a:ext cx="8413700" cy="4730397"/>
          </a:xfrm>
          <a:prstGeom prst="rect">
            <a:avLst/>
          </a:prstGeom>
        </p:spPr>
      </p:pic>
      <p:sp>
        <p:nvSpPr>
          <p:cNvPr id="5" name="Rectángulo 4">
            <a:extLst>
              <a:ext uri="{FF2B5EF4-FFF2-40B4-BE49-F238E27FC236}">
                <a16:creationId xmlns:a16="http://schemas.microsoft.com/office/drawing/2014/main" id="{064FDE3C-2310-D042-8E48-422AE7A71A4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446FAA6-F936-FA49-BE3C-9932AA435097}"/>
              </a:ext>
            </a:extLst>
          </p:cNvPr>
          <p:cNvSpPr/>
          <p:nvPr/>
        </p:nvSpPr>
        <p:spPr>
          <a:xfrm>
            <a:off x="1222130" y="327180"/>
            <a:ext cx="957482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04EE32-7B1F-A444-A1EF-BAF01975F512}"/>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Ejemplo de un conjunto de datos abiertos</a:t>
            </a:r>
          </a:p>
        </p:txBody>
      </p:sp>
    </p:spTree>
    <p:extLst>
      <p:ext uri="{BB962C8B-B14F-4D97-AF65-F5344CB8AC3E}">
        <p14:creationId xmlns:p14="http://schemas.microsoft.com/office/powerpoint/2010/main" val="16487411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311077C53A8BFC499086502E58051E33" ma:contentTypeVersion="10" ma:contentTypeDescription="Crear nuevo documento." ma:contentTypeScope="" ma:versionID="22dd146e229da2147b1bf126eb48aff8">
  <xsd:schema xmlns:xsd="http://www.w3.org/2001/XMLSchema" xmlns:xs="http://www.w3.org/2001/XMLSchema" xmlns:p="http://schemas.microsoft.com/office/2006/metadata/properties" xmlns:ns3="df2a2894-e2eb-4a6e-adce-9d02e5f3d1e7" xmlns:ns4="b1b0971e-f0ea-424b-b44d-ce690ae99a95" targetNamespace="http://schemas.microsoft.com/office/2006/metadata/properties" ma:root="true" ma:fieldsID="b224619f19b8c229579a2ce4e880c88a" ns3:_="" ns4:_="">
    <xsd:import namespace="df2a2894-e2eb-4a6e-adce-9d02e5f3d1e7"/>
    <xsd:import namespace="b1b0971e-f0ea-424b-b44d-ce690ae99a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2a2894-e2eb-4a6e-adce-9d02e5f3d1e7"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b0971e-f0ea-424b-b44d-ce690ae99a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41D540-ADE1-4903-85E4-991C5331DB8A}">
  <ds:schemaRefs>
    <ds:schemaRef ds:uri="http://schemas.microsoft.com/sharepoint/v3/contenttype/forms"/>
  </ds:schemaRefs>
</ds:datastoreItem>
</file>

<file path=customXml/itemProps2.xml><?xml version="1.0" encoding="utf-8"?>
<ds:datastoreItem xmlns:ds="http://schemas.openxmlformats.org/officeDocument/2006/customXml" ds:itemID="{3A503DE0-77EC-4F9D-B34D-8724AC636D00}">
  <ds:schemaRefs>
    <ds:schemaRef ds:uri="b1b0971e-f0ea-424b-b44d-ce690ae99a95"/>
    <ds:schemaRef ds:uri="df2a2894-e2eb-4a6e-adce-9d02e5f3d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F07972-15A3-4766-B3DF-3D7125A2AE24}">
  <ds:schemaRefs>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b1b0971e-f0ea-424b-b44d-ce690ae99a95"/>
    <ds:schemaRef ds:uri="df2a2894-e2eb-4a6e-adce-9d02e5f3d1e7"/>
  </ds:schemaRefs>
</ds:datastoreItem>
</file>

<file path=docProps/app.xml><?xml version="1.0" encoding="utf-8"?>
<Properties xmlns="http://schemas.openxmlformats.org/officeDocument/2006/extended-properties" xmlns:vt="http://schemas.openxmlformats.org/officeDocument/2006/docPropsVTypes">
  <TotalTime>8348</TotalTime>
  <Words>2538</Words>
  <Application>Microsoft Office PowerPoint</Application>
  <PresentationFormat>Panorámica</PresentationFormat>
  <Paragraphs>282</Paragraphs>
  <Slides>40</Slides>
  <Notes>19</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40</vt:i4>
      </vt:variant>
    </vt:vector>
  </HeadingPairs>
  <TitlesOfParts>
    <vt:vector size="52" baseType="lpstr">
      <vt:lpstr>Arial</vt:lpstr>
      <vt:lpstr>Arial Narrow</vt:lpstr>
      <vt:lpstr>Calibri</vt:lpstr>
      <vt:lpstr>Calibri Light</vt:lpstr>
      <vt:lpstr>Cambria Math</vt:lpstr>
      <vt:lpstr>Century Gothic</vt:lpstr>
      <vt:lpstr>Courier New</vt:lpstr>
      <vt:lpstr>Helvetica Neue</vt:lpstr>
      <vt:lpstr>Nunito</vt:lpstr>
      <vt:lpstr>Wingdings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Yohan Andres Pinzon Pinilla</dc:creator>
  <cp:lastModifiedBy>Jose David Nino Muriel</cp:lastModifiedBy>
  <cp:revision>34</cp:revision>
  <dcterms:created xsi:type="dcterms:W3CDTF">2020-06-04T22:15:26Z</dcterms:created>
  <dcterms:modified xsi:type="dcterms:W3CDTF">2022-05-19T22:41:16Z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0x010100311077C53A8BFC499086502E58051E33</vt:lpwstr>
  </property>
</Properties>
</file>